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8" r:id="rId1"/>
    <p:sldMasterId id="2147483660" r:id="rId2"/>
  </p:sldMasterIdLst>
  <p:sldIdLst>
    <p:sldId id="256" r:id="rId3"/>
    <p:sldId id="257" r:id="rId4"/>
    <p:sldId id="258" r:id="rId5"/>
    <p:sldId id="259" r:id="rId6"/>
    <p:sldId id="260" r:id="rId7"/>
    <p:sldId id="270" r:id="rId8"/>
    <p:sldId id="271" r:id="rId9"/>
    <p:sldId id="272" r:id="rId10"/>
    <p:sldId id="276" r:id="rId11"/>
    <p:sldId id="273" r:id="rId12"/>
    <p:sldId id="277" r:id="rId13"/>
    <p:sldId id="274" r:id="rId14"/>
    <p:sldId id="27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D7C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BE17F0D-64F5-4FAA-AFE3-F5CA67CFD99A}"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8300DEA-DE92-400C-9FC5-56D5A8A7D47E}">
      <dgm:prSet custT="1"/>
      <dgm:spPr/>
      <dgm:t>
        <a:bodyPr/>
        <a:lstStyle/>
        <a:p>
          <a:pPr>
            <a:lnSpc>
              <a:spcPct val="100000"/>
            </a:lnSpc>
          </a:pPr>
          <a:r>
            <a:rPr lang="en-US" sz="2000">
              <a:latin typeface="Cambria" panose="02040503050406030204" pitchFamily="18" charset="0"/>
              <a:ea typeface="Cambria" panose="02040503050406030204" pitchFamily="18" charset="0"/>
            </a:rPr>
            <a:t>Training: To display the ground truth annotation file, the script visualizes object detection results on a set of images by extracting bounding box coordinates and object names from the corresponding XML annotation files. The resulting visualizations are displayed in a 4x4 grid using matplotlib</a:t>
          </a:r>
          <a:endParaRPr lang="en-US" sz="2000" dirty="0">
            <a:latin typeface="Cambria" panose="02040503050406030204" pitchFamily="18" charset="0"/>
            <a:ea typeface="Cambria" panose="02040503050406030204" pitchFamily="18" charset="0"/>
          </a:endParaRPr>
        </a:p>
      </dgm:t>
    </dgm:pt>
    <dgm:pt modelId="{3C8E699E-69AE-43C2-B527-B70CD7248574}" type="parTrans" cxnId="{8DD8C75D-C1A0-4FCE-8922-F72949CC4E32}">
      <dgm:prSet/>
      <dgm:spPr/>
      <dgm:t>
        <a:bodyPr/>
        <a:lstStyle/>
        <a:p>
          <a:endParaRPr lang="en-US"/>
        </a:p>
      </dgm:t>
    </dgm:pt>
    <dgm:pt modelId="{01B86FF3-C368-4506-B586-59FA09123BF9}" type="sibTrans" cxnId="{8DD8C75D-C1A0-4FCE-8922-F72949CC4E32}">
      <dgm:prSet/>
      <dgm:spPr/>
      <dgm:t>
        <a:bodyPr/>
        <a:lstStyle/>
        <a:p>
          <a:endParaRPr lang="en-US"/>
        </a:p>
      </dgm:t>
    </dgm:pt>
    <dgm:pt modelId="{F29E07C4-E415-403B-9416-61E48936D0E4}">
      <dgm:prSet custT="1"/>
      <dgm:spPr/>
      <dgm:t>
        <a:bodyPr/>
        <a:lstStyle/>
        <a:p>
          <a:pPr>
            <a:lnSpc>
              <a:spcPct val="100000"/>
            </a:lnSpc>
          </a:pPr>
          <a:r>
            <a:rPr lang="en-US" sz="2000" dirty="0">
              <a:latin typeface="Cambria" panose="02040503050406030204" pitchFamily="18" charset="0"/>
              <a:ea typeface="Cambria" panose="02040503050406030204" pitchFamily="18" charset="0"/>
            </a:rPr>
            <a:t>Testing: To perform object detection on a set of images using a pre-trained Faster R-CNN model, the script defines a function that takes in a Detectron2 predictor and an image path and returns the predicted object bounding box coordinates and object names.. The resulting images with the predicted object bounding boxes and object names are displayed in a 4x4 grid. </a:t>
          </a:r>
        </a:p>
      </dgm:t>
    </dgm:pt>
    <dgm:pt modelId="{77E23FAE-3C8F-4BE7-A35E-404FDD0512D0}" type="parTrans" cxnId="{74711673-B2B2-4A11-A1C7-0E6B759B7FC4}">
      <dgm:prSet/>
      <dgm:spPr/>
      <dgm:t>
        <a:bodyPr/>
        <a:lstStyle/>
        <a:p>
          <a:endParaRPr lang="en-US"/>
        </a:p>
      </dgm:t>
    </dgm:pt>
    <dgm:pt modelId="{E697E61D-DD3C-4E7B-9C2E-7CDDFDBDF893}" type="sibTrans" cxnId="{74711673-B2B2-4A11-A1C7-0E6B759B7FC4}">
      <dgm:prSet/>
      <dgm:spPr/>
      <dgm:t>
        <a:bodyPr/>
        <a:lstStyle/>
        <a:p>
          <a:endParaRPr lang="en-US"/>
        </a:p>
      </dgm:t>
    </dgm:pt>
    <dgm:pt modelId="{FA8588C7-18E2-4B38-819A-298D5C822B01}" type="pres">
      <dgm:prSet presAssocID="{8BE17F0D-64F5-4FAA-AFE3-F5CA67CFD99A}" presName="root" presStyleCnt="0">
        <dgm:presLayoutVars>
          <dgm:dir/>
          <dgm:resizeHandles val="exact"/>
        </dgm:presLayoutVars>
      </dgm:prSet>
      <dgm:spPr/>
    </dgm:pt>
    <dgm:pt modelId="{F0DD48C7-A571-4D15-A3E7-D37B1BDCC2A5}" type="pres">
      <dgm:prSet presAssocID="{18300DEA-DE92-400C-9FC5-56D5A8A7D47E}" presName="compNode" presStyleCnt="0"/>
      <dgm:spPr/>
    </dgm:pt>
    <dgm:pt modelId="{E8EF58F1-F32F-455E-9EBE-CE2E6AA7FB84}" type="pres">
      <dgm:prSet presAssocID="{18300DEA-DE92-400C-9FC5-56D5A8A7D47E}" presName="bgRect" presStyleLbl="bgShp" presStyleIdx="0" presStyleCnt="2"/>
      <dgm:spPr/>
    </dgm:pt>
    <dgm:pt modelId="{2A1BE11D-4BBB-4038-A8ED-FB38114D96C2}" type="pres">
      <dgm:prSet presAssocID="{18300DEA-DE92-400C-9FC5-56D5A8A7D47E}"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atabase"/>
        </a:ext>
      </dgm:extLst>
    </dgm:pt>
    <dgm:pt modelId="{F98311F8-DECC-4E95-8DC3-0E66FC818A85}" type="pres">
      <dgm:prSet presAssocID="{18300DEA-DE92-400C-9FC5-56D5A8A7D47E}" presName="spaceRect" presStyleCnt="0"/>
      <dgm:spPr/>
    </dgm:pt>
    <dgm:pt modelId="{5BA2764A-E1BF-4EDE-8D9B-EB0367394C8D}" type="pres">
      <dgm:prSet presAssocID="{18300DEA-DE92-400C-9FC5-56D5A8A7D47E}" presName="parTx" presStyleLbl="revTx" presStyleIdx="0" presStyleCnt="2">
        <dgm:presLayoutVars>
          <dgm:chMax val="0"/>
          <dgm:chPref val="0"/>
        </dgm:presLayoutVars>
      </dgm:prSet>
      <dgm:spPr/>
    </dgm:pt>
    <dgm:pt modelId="{BF9A4710-A15D-456E-BB12-6B8FF0C0F71B}" type="pres">
      <dgm:prSet presAssocID="{01B86FF3-C368-4506-B586-59FA09123BF9}" presName="sibTrans" presStyleCnt="0"/>
      <dgm:spPr/>
    </dgm:pt>
    <dgm:pt modelId="{BEC8CAB6-02D5-49ED-9469-A5C8B2C80525}" type="pres">
      <dgm:prSet presAssocID="{F29E07C4-E415-403B-9416-61E48936D0E4}" presName="compNode" presStyleCnt="0"/>
      <dgm:spPr/>
    </dgm:pt>
    <dgm:pt modelId="{ED95DE82-926C-4E76-B6B1-85AE865C1C8B}" type="pres">
      <dgm:prSet presAssocID="{F29E07C4-E415-403B-9416-61E48936D0E4}" presName="bgRect" presStyleLbl="bgShp" presStyleIdx="1" presStyleCnt="2"/>
      <dgm:spPr/>
    </dgm:pt>
    <dgm:pt modelId="{6704EA38-CED7-4841-B287-931C2A0A8773}" type="pres">
      <dgm:prSet presAssocID="{F29E07C4-E415-403B-9416-61E48936D0E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rogrammer"/>
        </a:ext>
      </dgm:extLst>
    </dgm:pt>
    <dgm:pt modelId="{9E3E5EC3-4420-4B89-B863-50781ECF65C5}" type="pres">
      <dgm:prSet presAssocID="{F29E07C4-E415-403B-9416-61E48936D0E4}" presName="spaceRect" presStyleCnt="0"/>
      <dgm:spPr/>
    </dgm:pt>
    <dgm:pt modelId="{1292B248-FA68-4F2F-9AAE-D442DC4950BA}" type="pres">
      <dgm:prSet presAssocID="{F29E07C4-E415-403B-9416-61E48936D0E4}" presName="parTx" presStyleLbl="revTx" presStyleIdx="1" presStyleCnt="2" custScaleX="101045">
        <dgm:presLayoutVars>
          <dgm:chMax val="0"/>
          <dgm:chPref val="0"/>
        </dgm:presLayoutVars>
      </dgm:prSet>
      <dgm:spPr/>
    </dgm:pt>
  </dgm:ptLst>
  <dgm:cxnLst>
    <dgm:cxn modelId="{8DD8C75D-C1A0-4FCE-8922-F72949CC4E32}" srcId="{8BE17F0D-64F5-4FAA-AFE3-F5CA67CFD99A}" destId="{18300DEA-DE92-400C-9FC5-56D5A8A7D47E}" srcOrd="0" destOrd="0" parTransId="{3C8E699E-69AE-43C2-B527-B70CD7248574}" sibTransId="{01B86FF3-C368-4506-B586-59FA09123BF9}"/>
    <dgm:cxn modelId="{74711673-B2B2-4A11-A1C7-0E6B759B7FC4}" srcId="{8BE17F0D-64F5-4FAA-AFE3-F5CA67CFD99A}" destId="{F29E07C4-E415-403B-9416-61E48936D0E4}" srcOrd="1" destOrd="0" parTransId="{77E23FAE-3C8F-4BE7-A35E-404FDD0512D0}" sibTransId="{E697E61D-DD3C-4E7B-9C2E-7CDDFDBDF893}"/>
    <dgm:cxn modelId="{FFAC4FB3-B529-4F66-8E85-800F836F6CCF}" type="presOf" srcId="{F29E07C4-E415-403B-9416-61E48936D0E4}" destId="{1292B248-FA68-4F2F-9AAE-D442DC4950BA}" srcOrd="0" destOrd="0" presId="urn:microsoft.com/office/officeart/2018/2/layout/IconVerticalSolidList"/>
    <dgm:cxn modelId="{4967DEC9-70C8-489A-91BF-7E397D204478}" type="presOf" srcId="{18300DEA-DE92-400C-9FC5-56D5A8A7D47E}" destId="{5BA2764A-E1BF-4EDE-8D9B-EB0367394C8D}" srcOrd="0" destOrd="0" presId="urn:microsoft.com/office/officeart/2018/2/layout/IconVerticalSolidList"/>
    <dgm:cxn modelId="{30CEADED-C31F-4872-938D-3C2AE7CD82A0}" type="presOf" srcId="{8BE17F0D-64F5-4FAA-AFE3-F5CA67CFD99A}" destId="{FA8588C7-18E2-4B38-819A-298D5C822B01}" srcOrd="0" destOrd="0" presId="urn:microsoft.com/office/officeart/2018/2/layout/IconVerticalSolidList"/>
    <dgm:cxn modelId="{4883AEDD-9CF7-4B5E-BC23-EFBA78C4A0B4}" type="presParOf" srcId="{FA8588C7-18E2-4B38-819A-298D5C822B01}" destId="{F0DD48C7-A571-4D15-A3E7-D37B1BDCC2A5}" srcOrd="0" destOrd="0" presId="urn:microsoft.com/office/officeart/2018/2/layout/IconVerticalSolidList"/>
    <dgm:cxn modelId="{CE9F29A2-1E40-4C31-888D-9F525F6FFA80}" type="presParOf" srcId="{F0DD48C7-A571-4D15-A3E7-D37B1BDCC2A5}" destId="{E8EF58F1-F32F-455E-9EBE-CE2E6AA7FB84}" srcOrd="0" destOrd="0" presId="urn:microsoft.com/office/officeart/2018/2/layout/IconVerticalSolidList"/>
    <dgm:cxn modelId="{2F4FA086-6285-4E27-A325-1D983AF5A143}" type="presParOf" srcId="{F0DD48C7-A571-4D15-A3E7-D37B1BDCC2A5}" destId="{2A1BE11D-4BBB-4038-A8ED-FB38114D96C2}" srcOrd="1" destOrd="0" presId="urn:microsoft.com/office/officeart/2018/2/layout/IconVerticalSolidList"/>
    <dgm:cxn modelId="{AE6B9AFF-C773-4F8A-A7B7-2F2D95C93375}" type="presParOf" srcId="{F0DD48C7-A571-4D15-A3E7-D37B1BDCC2A5}" destId="{F98311F8-DECC-4E95-8DC3-0E66FC818A85}" srcOrd="2" destOrd="0" presId="urn:microsoft.com/office/officeart/2018/2/layout/IconVerticalSolidList"/>
    <dgm:cxn modelId="{F28329E8-FD3B-4297-A4BC-2353F84413E2}" type="presParOf" srcId="{F0DD48C7-A571-4D15-A3E7-D37B1BDCC2A5}" destId="{5BA2764A-E1BF-4EDE-8D9B-EB0367394C8D}" srcOrd="3" destOrd="0" presId="urn:microsoft.com/office/officeart/2018/2/layout/IconVerticalSolidList"/>
    <dgm:cxn modelId="{D1B3220E-9899-4F9E-BB84-F142F5DF1F64}" type="presParOf" srcId="{FA8588C7-18E2-4B38-819A-298D5C822B01}" destId="{BF9A4710-A15D-456E-BB12-6B8FF0C0F71B}" srcOrd="1" destOrd="0" presId="urn:microsoft.com/office/officeart/2018/2/layout/IconVerticalSolidList"/>
    <dgm:cxn modelId="{E528A685-FFBB-44C4-B992-2A8ACD10ED12}" type="presParOf" srcId="{FA8588C7-18E2-4B38-819A-298D5C822B01}" destId="{BEC8CAB6-02D5-49ED-9469-A5C8B2C80525}" srcOrd="2" destOrd="0" presId="urn:microsoft.com/office/officeart/2018/2/layout/IconVerticalSolidList"/>
    <dgm:cxn modelId="{109EB9FA-09E4-46AE-ACB2-B8793D355FE0}" type="presParOf" srcId="{BEC8CAB6-02D5-49ED-9469-A5C8B2C80525}" destId="{ED95DE82-926C-4E76-B6B1-85AE865C1C8B}" srcOrd="0" destOrd="0" presId="urn:microsoft.com/office/officeart/2018/2/layout/IconVerticalSolidList"/>
    <dgm:cxn modelId="{227D735C-5475-4D32-87AB-623441EAB28F}" type="presParOf" srcId="{BEC8CAB6-02D5-49ED-9469-A5C8B2C80525}" destId="{6704EA38-CED7-4841-B287-931C2A0A8773}" srcOrd="1" destOrd="0" presId="urn:microsoft.com/office/officeart/2018/2/layout/IconVerticalSolidList"/>
    <dgm:cxn modelId="{9023C632-AAED-47DD-9CEE-BA4E5501770E}" type="presParOf" srcId="{BEC8CAB6-02D5-49ED-9469-A5C8B2C80525}" destId="{9E3E5EC3-4420-4B89-B863-50781ECF65C5}" srcOrd="2" destOrd="0" presId="urn:microsoft.com/office/officeart/2018/2/layout/IconVerticalSolidList"/>
    <dgm:cxn modelId="{D0277A18-43B6-49C6-9FEE-E7AF6E296348}" type="presParOf" srcId="{BEC8CAB6-02D5-49ED-9469-A5C8B2C80525}" destId="{1292B248-FA68-4F2F-9AAE-D442DC4950BA}"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EF58F1-F32F-455E-9EBE-CE2E6AA7FB84}">
      <dsp:nvSpPr>
        <dsp:cNvPr id="0" name=""/>
        <dsp:cNvSpPr/>
      </dsp:nvSpPr>
      <dsp:spPr>
        <a:xfrm>
          <a:off x="0" y="4301"/>
          <a:ext cx="9486901" cy="181334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1BE11D-4BBB-4038-A8ED-FB38114D96C2}">
      <dsp:nvSpPr>
        <dsp:cNvPr id="0" name=""/>
        <dsp:cNvSpPr/>
      </dsp:nvSpPr>
      <dsp:spPr>
        <a:xfrm>
          <a:off x="548538" y="412305"/>
          <a:ext cx="998317" cy="99734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A2764A-E1BF-4EDE-8D9B-EB0367394C8D}">
      <dsp:nvSpPr>
        <dsp:cNvPr id="0" name=""/>
        <dsp:cNvSpPr/>
      </dsp:nvSpPr>
      <dsp:spPr>
        <a:xfrm>
          <a:off x="2095394" y="4301"/>
          <a:ext cx="7337138" cy="18151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100" tIns="192100" rIns="192100" bIns="192100" numCol="1" spcCol="1270" anchor="ctr" anchorCtr="0">
          <a:noAutofit/>
        </a:bodyPr>
        <a:lstStyle/>
        <a:p>
          <a:pPr marL="0" lvl="0" indent="0" algn="l" defTabSz="889000">
            <a:lnSpc>
              <a:spcPct val="100000"/>
            </a:lnSpc>
            <a:spcBef>
              <a:spcPct val="0"/>
            </a:spcBef>
            <a:spcAft>
              <a:spcPct val="35000"/>
            </a:spcAft>
            <a:buNone/>
          </a:pPr>
          <a:r>
            <a:rPr lang="en-US" sz="2000" kern="1200">
              <a:latin typeface="Cambria" panose="02040503050406030204" pitchFamily="18" charset="0"/>
              <a:ea typeface="Cambria" panose="02040503050406030204" pitchFamily="18" charset="0"/>
            </a:rPr>
            <a:t>Training: To display the ground truth annotation file, the script visualizes object detection results on a set of images by extracting bounding box coordinates and object names from the corresponding XML annotation files. The resulting visualizations are displayed in a 4x4 grid using matplotlib</a:t>
          </a:r>
          <a:endParaRPr lang="en-US" sz="2000" kern="1200" dirty="0">
            <a:latin typeface="Cambria" panose="02040503050406030204" pitchFamily="18" charset="0"/>
            <a:ea typeface="Cambria" panose="02040503050406030204" pitchFamily="18" charset="0"/>
          </a:endParaRPr>
        </a:p>
      </dsp:txBody>
      <dsp:txXfrm>
        <a:off x="2095394" y="4301"/>
        <a:ext cx="7337138" cy="1815122"/>
      </dsp:txXfrm>
    </dsp:sp>
    <dsp:sp modelId="{ED95DE82-926C-4E76-B6B1-85AE865C1C8B}">
      <dsp:nvSpPr>
        <dsp:cNvPr id="0" name=""/>
        <dsp:cNvSpPr/>
      </dsp:nvSpPr>
      <dsp:spPr>
        <a:xfrm>
          <a:off x="0" y="2098673"/>
          <a:ext cx="9486901" cy="181334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704EA38-CED7-4841-B287-931C2A0A8773}">
      <dsp:nvSpPr>
        <dsp:cNvPr id="0" name=""/>
        <dsp:cNvSpPr/>
      </dsp:nvSpPr>
      <dsp:spPr>
        <a:xfrm>
          <a:off x="548538" y="2506677"/>
          <a:ext cx="998317" cy="99734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92B248-FA68-4F2F-9AAE-D442DC4950BA}">
      <dsp:nvSpPr>
        <dsp:cNvPr id="0" name=""/>
        <dsp:cNvSpPr/>
      </dsp:nvSpPr>
      <dsp:spPr>
        <a:xfrm>
          <a:off x="2057057" y="2098673"/>
          <a:ext cx="7413811" cy="18151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100" tIns="192100" rIns="192100" bIns="192100" numCol="1" spcCol="1270" anchor="ctr" anchorCtr="0">
          <a:noAutofit/>
        </a:bodyPr>
        <a:lstStyle/>
        <a:p>
          <a:pPr marL="0" lvl="0" indent="0" algn="l" defTabSz="889000">
            <a:lnSpc>
              <a:spcPct val="100000"/>
            </a:lnSpc>
            <a:spcBef>
              <a:spcPct val="0"/>
            </a:spcBef>
            <a:spcAft>
              <a:spcPct val="35000"/>
            </a:spcAft>
            <a:buNone/>
          </a:pPr>
          <a:r>
            <a:rPr lang="en-US" sz="2000" kern="1200" dirty="0">
              <a:latin typeface="Cambria" panose="02040503050406030204" pitchFamily="18" charset="0"/>
              <a:ea typeface="Cambria" panose="02040503050406030204" pitchFamily="18" charset="0"/>
            </a:rPr>
            <a:t>Testing: To perform object detection on a set of images using a pre-trained Faster R-CNN model, the script defines a function that takes in a Detectron2 predictor and an image path and returns the predicted object bounding box coordinates and object names.. The resulting images with the predicted object bounding boxes and object names are displayed in a 4x4 grid. </a:t>
          </a:r>
        </a:p>
      </dsp:txBody>
      <dsp:txXfrm>
        <a:off x="2057057" y="2098673"/>
        <a:ext cx="7413811" cy="181512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png>
</file>

<file path=ppt/media/image14.jpeg>
</file>

<file path=ppt/media/image15.png>
</file>

<file path=ppt/media/image2.png>
</file>

<file path=ppt/media/image3.png>
</file>

<file path=ppt/media/image4.png>
</file>

<file path=ppt/media/image5.png>
</file>

<file path=ppt/media/image6.svg>
</file>

<file path=ppt/media/image7.png>
</file>

<file path=ppt/media/image8.sv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5/14/2023</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3552495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5/14/2023</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525092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5/14/2023</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7624319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5273A24-443F-BF4F-9E84-84EC5EBE3C0F}"/>
              </a:ext>
            </a:extLst>
          </p:cNvPr>
          <p:cNvSpPr/>
          <p:nvPr userDrawn="1"/>
        </p:nvSpPr>
        <p:spPr>
          <a:xfrm>
            <a:off x="1" y="2269221"/>
            <a:ext cx="12192000" cy="4157892"/>
          </a:xfrm>
          <a:prstGeom prst="rect">
            <a:avLst/>
          </a:prstGeom>
          <a:solidFill>
            <a:schemeClr val="tx1"/>
          </a:solidFill>
          <a:ln w="9525">
            <a:noFill/>
            <a:miter lim="800000"/>
            <a:headEnd/>
            <a:tailEnd/>
          </a:ln>
          <a:effectLst/>
        </p:spPr>
        <p:txBody>
          <a:bodyPr lIns="18283" tIns="18283" rIns="18283" bIns="18283" anchor="ctr" anchorCtr="1"/>
          <a:lstStyle/>
          <a:p>
            <a:pPr algn="ctr">
              <a:lnSpc>
                <a:spcPct val="85000"/>
              </a:lnSpc>
              <a:spcBef>
                <a:spcPct val="20000"/>
              </a:spcBef>
            </a:pPr>
            <a:endParaRPr lang="en-US" sz="1600" dirty="0">
              <a:solidFill>
                <a:srgbClr val="FFFFFF"/>
              </a:solidFill>
            </a:endParaRPr>
          </a:p>
        </p:txBody>
      </p:sp>
      <p:sp>
        <p:nvSpPr>
          <p:cNvPr id="6" name="Oval 5">
            <a:extLst>
              <a:ext uri="{FF2B5EF4-FFF2-40B4-BE49-F238E27FC236}">
                <a16:creationId xmlns:a16="http://schemas.microsoft.com/office/drawing/2014/main" id="{F5F8200D-B3B4-4148-9C6D-568491394D5E}"/>
              </a:ext>
            </a:extLst>
          </p:cNvPr>
          <p:cNvSpPr/>
          <p:nvPr userDrawn="1"/>
        </p:nvSpPr>
        <p:spPr>
          <a:xfrm>
            <a:off x="61767" y="1326846"/>
            <a:ext cx="1369515" cy="1369514"/>
          </a:xfrm>
          <a:prstGeom prst="ellipse">
            <a:avLst/>
          </a:prstGeom>
          <a:noFill/>
          <a:ln w="127000" cap="flat" cmpd="sng" algn="ctr">
            <a:solidFill>
              <a:srgbClr val="FFFFFF"/>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9"/>
          </a:p>
        </p:txBody>
      </p:sp>
      <p:sp>
        <p:nvSpPr>
          <p:cNvPr id="7" name="Oval 6">
            <a:extLst>
              <a:ext uri="{FF2B5EF4-FFF2-40B4-BE49-F238E27FC236}">
                <a16:creationId xmlns:a16="http://schemas.microsoft.com/office/drawing/2014/main" id="{729D34ED-79DE-2446-9395-DDA4722F187C}"/>
              </a:ext>
            </a:extLst>
          </p:cNvPr>
          <p:cNvSpPr/>
          <p:nvPr userDrawn="1"/>
        </p:nvSpPr>
        <p:spPr>
          <a:xfrm>
            <a:off x="2208178" y="1325880"/>
            <a:ext cx="1369514" cy="1369514"/>
          </a:xfrm>
          <a:prstGeom prst="ellipse">
            <a:avLst/>
          </a:prstGeom>
          <a:noFill/>
          <a:ln w="127000" cap="flat" cmpd="sng" algn="ctr">
            <a:solidFill>
              <a:srgbClr val="FFFFFF"/>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9"/>
          </a:p>
        </p:txBody>
      </p:sp>
      <p:sp>
        <p:nvSpPr>
          <p:cNvPr id="8" name="Oval 7">
            <a:extLst>
              <a:ext uri="{FF2B5EF4-FFF2-40B4-BE49-F238E27FC236}">
                <a16:creationId xmlns:a16="http://schemas.microsoft.com/office/drawing/2014/main" id="{94068D8B-FCBD-9043-A778-F9E3EB1FB9D3}"/>
              </a:ext>
            </a:extLst>
          </p:cNvPr>
          <p:cNvSpPr/>
          <p:nvPr userDrawn="1"/>
        </p:nvSpPr>
        <p:spPr>
          <a:xfrm>
            <a:off x="6483483" y="1325880"/>
            <a:ext cx="1364722" cy="1369514"/>
          </a:xfrm>
          <a:prstGeom prst="ellipse">
            <a:avLst/>
          </a:prstGeom>
          <a:noFill/>
          <a:ln w="127000" cap="flat" cmpd="sng" algn="ctr">
            <a:solidFill>
              <a:srgbClr val="FFFFFF"/>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9"/>
          </a:p>
        </p:txBody>
      </p:sp>
      <p:sp>
        <p:nvSpPr>
          <p:cNvPr id="10" name="Oval 9">
            <a:extLst>
              <a:ext uri="{FF2B5EF4-FFF2-40B4-BE49-F238E27FC236}">
                <a16:creationId xmlns:a16="http://schemas.microsoft.com/office/drawing/2014/main" id="{B7AA7307-0F3C-BE4F-8289-31F0B27316F2}"/>
              </a:ext>
            </a:extLst>
          </p:cNvPr>
          <p:cNvSpPr/>
          <p:nvPr userDrawn="1"/>
        </p:nvSpPr>
        <p:spPr>
          <a:xfrm>
            <a:off x="8615857" y="1325880"/>
            <a:ext cx="1364722" cy="1369514"/>
          </a:xfrm>
          <a:prstGeom prst="ellipse">
            <a:avLst/>
          </a:prstGeom>
          <a:noFill/>
          <a:ln w="127000" cap="flat" cmpd="sng" algn="ctr">
            <a:solidFill>
              <a:srgbClr val="FFFFFF"/>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9"/>
          </a:p>
        </p:txBody>
      </p:sp>
      <p:sp>
        <p:nvSpPr>
          <p:cNvPr id="33" name="Oval 32">
            <a:extLst>
              <a:ext uri="{FF2B5EF4-FFF2-40B4-BE49-F238E27FC236}">
                <a16:creationId xmlns:a16="http://schemas.microsoft.com/office/drawing/2014/main" id="{3F985EA3-C591-1F46-B398-FF28856FDB78}"/>
              </a:ext>
            </a:extLst>
          </p:cNvPr>
          <p:cNvSpPr/>
          <p:nvPr userDrawn="1"/>
        </p:nvSpPr>
        <p:spPr>
          <a:xfrm>
            <a:off x="54864" y="1328930"/>
            <a:ext cx="1369517" cy="1369516"/>
          </a:xfrm>
          <a:prstGeom prst="ellipse">
            <a:avLst/>
          </a:prstGeom>
          <a:solidFill>
            <a:schemeClr val="accent2">
              <a:lumMod val="75000"/>
            </a:schemeClr>
          </a:solidFill>
          <a:ln w="12700">
            <a:noFill/>
            <a:miter lim="800000"/>
            <a:headEnd/>
            <a:tailEnd/>
          </a:ln>
          <a:effectLst/>
        </p:spPr>
        <p:txBody>
          <a:bodyPr lIns="18283" tIns="18283" rIns="18283" bIns="18283" anchor="ctr" anchorCtr="1"/>
          <a:lstStyle/>
          <a:p>
            <a:pPr algn="ctr">
              <a:lnSpc>
                <a:spcPct val="85000"/>
              </a:lnSpc>
              <a:spcBef>
                <a:spcPts val="20"/>
              </a:spcBef>
            </a:pPr>
            <a:endParaRPr lang="en-US" sz="2399" dirty="0">
              <a:solidFill>
                <a:srgbClr val="FFFFFF"/>
              </a:solidFill>
            </a:endParaRPr>
          </a:p>
        </p:txBody>
      </p:sp>
      <p:sp>
        <p:nvSpPr>
          <p:cNvPr id="34" name="Oval 33">
            <a:extLst>
              <a:ext uri="{FF2B5EF4-FFF2-40B4-BE49-F238E27FC236}">
                <a16:creationId xmlns:a16="http://schemas.microsoft.com/office/drawing/2014/main" id="{D0AA7426-D0A9-1144-BDFB-A2CD3ABBF841}"/>
              </a:ext>
            </a:extLst>
          </p:cNvPr>
          <p:cNvSpPr/>
          <p:nvPr userDrawn="1"/>
        </p:nvSpPr>
        <p:spPr>
          <a:xfrm>
            <a:off x="2208176" y="1327964"/>
            <a:ext cx="1369516" cy="1369516"/>
          </a:xfrm>
          <a:prstGeom prst="ellipse">
            <a:avLst/>
          </a:prstGeom>
          <a:solidFill>
            <a:schemeClr val="accent4">
              <a:lumMod val="75000"/>
            </a:schemeClr>
          </a:solidFill>
          <a:ln w="9525">
            <a:noFill/>
            <a:miter lim="800000"/>
            <a:headEnd/>
            <a:tailEnd/>
          </a:ln>
          <a:effectLst/>
        </p:spPr>
        <p:txBody>
          <a:bodyPr lIns="18283" tIns="18283" rIns="18283" bIns="18283" anchor="ctr" anchorCtr="1"/>
          <a:lstStyle/>
          <a:p>
            <a:pPr algn="ctr">
              <a:lnSpc>
                <a:spcPct val="85000"/>
              </a:lnSpc>
              <a:spcBef>
                <a:spcPct val="20000"/>
              </a:spcBef>
            </a:pPr>
            <a:endParaRPr lang="en-US" sz="2399" dirty="0">
              <a:solidFill>
                <a:srgbClr val="FFFFFF"/>
              </a:solidFill>
            </a:endParaRPr>
          </a:p>
        </p:txBody>
      </p:sp>
      <p:sp>
        <p:nvSpPr>
          <p:cNvPr id="35" name="Oval 34">
            <a:extLst>
              <a:ext uri="{FF2B5EF4-FFF2-40B4-BE49-F238E27FC236}">
                <a16:creationId xmlns:a16="http://schemas.microsoft.com/office/drawing/2014/main" id="{3A541760-3579-3541-8582-EE306D55BFFB}"/>
              </a:ext>
            </a:extLst>
          </p:cNvPr>
          <p:cNvSpPr/>
          <p:nvPr userDrawn="1"/>
        </p:nvSpPr>
        <p:spPr>
          <a:xfrm>
            <a:off x="6490360" y="1327964"/>
            <a:ext cx="1364724" cy="1369516"/>
          </a:xfrm>
          <a:prstGeom prst="ellipse">
            <a:avLst/>
          </a:prstGeom>
          <a:solidFill>
            <a:schemeClr val="accent6">
              <a:lumMod val="60000"/>
              <a:lumOff val="40000"/>
            </a:schemeClr>
          </a:solidFill>
          <a:ln w="9525">
            <a:noFill/>
            <a:miter lim="800000"/>
            <a:headEnd/>
            <a:tailEnd/>
          </a:ln>
          <a:effectLst/>
        </p:spPr>
        <p:txBody>
          <a:bodyPr lIns="18283" tIns="18283" rIns="18283" bIns="18283" anchor="ctr" anchorCtr="1"/>
          <a:lstStyle/>
          <a:p>
            <a:pPr algn="ctr">
              <a:lnSpc>
                <a:spcPct val="85000"/>
              </a:lnSpc>
              <a:spcBef>
                <a:spcPct val="20000"/>
              </a:spcBef>
            </a:pPr>
            <a:endParaRPr lang="en-US" sz="2399" dirty="0">
              <a:solidFill>
                <a:srgbClr val="FFFFFF"/>
              </a:solidFill>
            </a:endParaRPr>
          </a:p>
        </p:txBody>
      </p:sp>
      <p:sp>
        <p:nvSpPr>
          <p:cNvPr id="36" name="Oval 35">
            <a:extLst>
              <a:ext uri="{FF2B5EF4-FFF2-40B4-BE49-F238E27FC236}">
                <a16:creationId xmlns:a16="http://schemas.microsoft.com/office/drawing/2014/main" id="{35A8E1DC-C43B-074B-8A90-6F9EABBB4BA4}"/>
              </a:ext>
            </a:extLst>
          </p:cNvPr>
          <p:cNvSpPr/>
          <p:nvPr userDrawn="1"/>
        </p:nvSpPr>
        <p:spPr>
          <a:xfrm>
            <a:off x="4343400" y="1325880"/>
            <a:ext cx="1369514" cy="1369514"/>
          </a:xfrm>
          <a:prstGeom prst="ellipse">
            <a:avLst/>
          </a:prstGeom>
          <a:noFill/>
          <a:ln w="127000" cap="flat" cmpd="sng" algn="ctr">
            <a:solidFill>
              <a:srgbClr val="FFFFFF"/>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9"/>
          </a:p>
        </p:txBody>
      </p:sp>
      <p:sp>
        <p:nvSpPr>
          <p:cNvPr id="37" name="Oval 36">
            <a:extLst>
              <a:ext uri="{FF2B5EF4-FFF2-40B4-BE49-F238E27FC236}">
                <a16:creationId xmlns:a16="http://schemas.microsoft.com/office/drawing/2014/main" id="{FEE3A366-64CF-F74B-92EE-2A831059C7E9}"/>
              </a:ext>
            </a:extLst>
          </p:cNvPr>
          <p:cNvSpPr/>
          <p:nvPr userDrawn="1"/>
        </p:nvSpPr>
        <p:spPr>
          <a:xfrm>
            <a:off x="8608980" y="1327964"/>
            <a:ext cx="1364724" cy="1369516"/>
          </a:xfrm>
          <a:prstGeom prst="ellipse">
            <a:avLst/>
          </a:prstGeom>
          <a:solidFill>
            <a:schemeClr val="accent5">
              <a:lumMod val="60000"/>
              <a:lumOff val="40000"/>
            </a:schemeClr>
          </a:solidFill>
          <a:ln w="12700">
            <a:noFill/>
            <a:miter lim="800000"/>
            <a:headEnd/>
            <a:tailEnd/>
          </a:ln>
          <a:effectLst/>
        </p:spPr>
        <p:txBody>
          <a:bodyPr lIns="18283" tIns="18283" rIns="18283" bIns="18283" anchor="ctr" anchorCtr="1"/>
          <a:lstStyle/>
          <a:p>
            <a:pPr algn="ctr">
              <a:lnSpc>
                <a:spcPct val="85000"/>
              </a:lnSpc>
              <a:spcBef>
                <a:spcPts val="20"/>
              </a:spcBef>
            </a:pPr>
            <a:endParaRPr lang="en-US" sz="2399" dirty="0">
              <a:solidFill>
                <a:srgbClr val="FFFFFF"/>
              </a:solidFill>
            </a:endParaRPr>
          </a:p>
        </p:txBody>
      </p:sp>
      <p:sp>
        <p:nvSpPr>
          <p:cNvPr id="38" name="Oval 37">
            <a:extLst>
              <a:ext uri="{FF2B5EF4-FFF2-40B4-BE49-F238E27FC236}">
                <a16:creationId xmlns:a16="http://schemas.microsoft.com/office/drawing/2014/main" id="{AF57B189-54BE-4647-8C20-06C0DB75C419}"/>
              </a:ext>
            </a:extLst>
          </p:cNvPr>
          <p:cNvSpPr/>
          <p:nvPr userDrawn="1"/>
        </p:nvSpPr>
        <p:spPr>
          <a:xfrm>
            <a:off x="10753347" y="1325880"/>
            <a:ext cx="1369514" cy="1369514"/>
          </a:xfrm>
          <a:prstGeom prst="ellipse">
            <a:avLst/>
          </a:prstGeom>
          <a:noFill/>
          <a:ln w="127000" cap="flat" cmpd="sng" algn="ctr">
            <a:solidFill>
              <a:srgbClr val="FFFFFF"/>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399"/>
          </a:p>
        </p:txBody>
      </p:sp>
      <p:sp>
        <p:nvSpPr>
          <p:cNvPr id="39" name="Oval 38">
            <a:extLst>
              <a:ext uri="{FF2B5EF4-FFF2-40B4-BE49-F238E27FC236}">
                <a16:creationId xmlns:a16="http://schemas.microsoft.com/office/drawing/2014/main" id="{0AAF55E1-7B1E-D444-B87C-2908C39FEE77}"/>
              </a:ext>
            </a:extLst>
          </p:cNvPr>
          <p:cNvSpPr/>
          <p:nvPr userDrawn="1"/>
        </p:nvSpPr>
        <p:spPr>
          <a:xfrm>
            <a:off x="4343400" y="1326921"/>
            <a:ext cx="1369516" cy="1369516"/>
          </a:xfrm>
          <a:prstGeom prst="ellipse">
            <a:avLst/>
          </a:prstGeom>
          <a:solidFill>
            <a:schemeClr val="accent4">
              <a:lumMod val="40000"/>
              <a:lumOff val="60000"/>
            </a:schemeClr>
          </a:solidFill>
          <a:ln w="9525">
            <a:noFill/>
            <a:miter lim="800000"/>
            <a:headEnd/>
            <a:tailEnd/>
          </a:ln>
          <a:effectLst/>
        </p:spPr>
        <p:txBody>
          <a:bodyPr lIns="18283" tIns="18283" rIns="18283" bIns="18283" anchor="ctr" anchorCtr="1"/>
          <a:lstStyle/>
          <a:p>
            <a:pPr algn="ctr">
              <a:lnSpc>
                <a:spcPct val="85000"/>
              </a:lnSpc>
              <a:spcBef>
                <a:spcPct val="20000"/>
              </a:spcBef>
            </a:pPr>
            <a:endParaRPr lang="en-US" sz="2399" dirty="0">
              <a:solidFill>
                <a:srgbClr val="FFFFFF"/>
              </a:solidFill>
            </a:endParaRPr>
          </a:p>
        </p:txBody>
      </p:sp>
      <p:sp>
        <p:nvSpPr>
          <p:cNvPr id="40" name="Oval 39">
            <a:extLst>
              <a:ext uri="{FF2B5EF4-FFF2-40B4-BE49-F238E27FC236}">
                <a16:creationId xmlns:a16="http://schemas.microsoft.com/office/drawing/2014/main" id="{0C752DD5-E82A-4D49-B083-42200C07519A}"/>
              </a:ext>
            </a:extLst>
          </p:cNvPr>
          <p:cNvSpPr/>
          <p:nvPr userDrawn="1"/>
        </p:nvSpPr>
        <p:spPr>
          <a:xfrm>
            <a:off x="10753345" y="1326921"/>
            <a:ext cx="1369516" cy="1369516"/>
          </a:xfrm>
          <a:prstGeom prst="ellipse">
            <a:avLst/>
          </a:prstGeom>
          <a:solidFill>
            <a:schemeClr val="accent1">
              <a:lumMod val="60000"/>
              <a:lumOff val="40000"/>
            </a:schemeClr>
          </a:solidFill>
          <a:ln w="9525">
            <a:noFill/>
            <a:miter lim="800000"/>
            <a:headEnd/>
            <a:tailEnd/>
          </a:ln>
          <a:effectLst/>
        </p:spPr>
        <p:txBody>
          <a:bodyPr lIns="18283" tIns="18283" rIns="18283" bIns="18283" anchor="ctr" anchorCtr="1"/>
          <a:lstStyle/>
          <a:p>
            <a:pPr algn="ctr">
              <a:lnSpc>
                <a:spcPct val="85000"/>
              </a:lnSpc>
              <a:spcBef>
                <a:spcPct val="20000"/>
              </a:spcBef>
            </a:pPr>
            <a:endParaRPr lang="en-US" sz="2399" dirty="0">
              <a:solidFill>
                <a:srgbClr val="FFFFFF"/>
              </a:solidFill>
            </a:endParaRPr>
          </a:p>
        </p:txBody>
      </p:sp>
      <p:sp>
        <p:nvSpPr>
          <p:cNvPr id="41" name="AutoShape 110">
            <a:extLst>
              <a:ext uri="{FF2B5EF4-FFF2-40B4-BE49-F238E27FC236}">
                <a16:creationId xmlns:a16="http://schemas.microsoft.com/office/drawing/2014/main" id="{4740BF11-121E-FA4F-A0B2-545FE62EA0D2}"/>
              </a:ext>
            </a:extLst>
          </p:cNvPr>
          <p:cNvSpPr>
            <a:spLocks noChangeArrowheads="1"/>
          </p:cNvSpPr>
          <p:nvPr userDrawn="1"/>
        </p:nvSpPr>
        <p:spPr bwMode="auto">
          <a:xfrm>
            <a:off x="3577692" y="1901952"/>
            <a:ext cx="751856" cy="277812"/>
          </a:xfrm>
          <a:prstGeom prst="rightArrow">
            <a:avLst>
              <a:gd name="adj1" fmla="val 55843"/>
              <a:gd name="adj2" fmla="val 49879"/>
            </a:avLst>
          </a:prstGeom>
          <a:gradFill flip="none" rotWithShape="1">
            <a:gsLst>
              <a:gs pos="0">
                <a:srgbClr val="FFFFFF">
                  <a:alpha val="0"/>
                </a:srgbClr>
              </a:gs>
              <a:gs pos="100000">
                <a:srgbClr val="A5A5A5"/>
              </a:gs>
            </a:gsLst>
            <a:lin ang="0" scaled="1"/>
            <a:tileRect/>
          </a:gradFill>
          <a:ln w="9525">
            <a:noFill/>
            <a:miter lim="800000"/>
            <a:headEnd/>
            <a:tailEnd/>
          </a:ln>
        </p:spPr>
        <p:txBody>
          <a:bodyPr wrap="none" anchor="ctr"/>
          <a:lstStyle/>
          <a:p>
            <a:endParaRPr lang="en-US" sz="2399"/>
          </a:p>
        </p:txBody>
      </p:sp>
      <p:sp>
        <p:nvSpPr>
          <p:cNvPr id="42" name="AutoShape 110">
            <a:extLst>
              <a:ext uri="{FF2B5EF4-FFF2-40B4-BE49-F238E27FC236}">
                <a16:creationId xmlns:a16="http://schemas.microsoft.com/office/drawing/2014/main" id="{AFA85E8E-6A00-3044-BBBA-588898110DAE}"/>
              </a:ext>
            </a:extLst>
          </p:cNvPr>
          <p:cNvSpPr>
            <a:spLocks noChangeArrowheads="1"/>
          </p:cNvSpPr>
          <p:nvPr userDrawn="1"/>
        </p:nvSpPr>
        <p:spPr bwMode="auto">
          <a:xfrm>
            <a:off x="1431281" y="1901952"/>
            <a:ext cx="751856" cy="277812"/>
          </a:xfrm>
          <a:prstGeom prst="rightArrow">
            <a:avLst>
              <a:gd name="adj1" fmla="val 55843"/>
              <a:gd name="adj2" fmla="val 49879"/>
            </a:avLst>
          </a:prstGeom>
          <a:gradFill flip="none" rotWithShape="1">
            <a:gsLst>
              <a:gs pos="0">
                <a:srgbClr val="FFFFFF">
                  <a:alpha val="0"/>
                </a:srgbClr>
              </a:gs>
              <a:gs pos="100000">
                <a:srgbClr val="A5A5A5"/>
              </a:gs>
            </a:gsLst>
            <a:lin ang="0" scaled="1"/>
            <a:tileRect/>
          </a:gradFill>
          <a:ln w="9525">
            <a:noFill/>
            <a:miter lim="800000"/>
            <a:headEnd/>
            <a:tailEnd/>
          </a:ln>
        </p:spPr>
        <p:txBody>
          <a:bodyPr wrap="none" anchor="ctr"/>
          <a:lstStyle/>
          <a:p>
            <a:endParaRPr lang="en-US" sz="2399"/>
          </a:p>
        </p:txBody>
      </p:sp>
      <p:sp>
        <p:nvSpPr>
          <p:cNvPr id="43" name="AutoShape 110">
            <a:extLst>
              <a:ext uri="{FF2B5EF4-FFF2-40B4-BE49-F238E27FC236}">
                <a16:creationId xmlns:a16="http://schemas.microsoft.com/office/drawing/2014/main" id="{BD7D58B3-98A6-4649-8A78-96DF75261432}"/>
              </a:ext>
            </a:extLst>
          </p:cNvPr>
          <p:cNvSpPr>
            <a:spLocks noChangeArrowheads="1"/>
          </p:cNvSpPr>
          <p:nvPr userDrawn="1"/>
        </p:nvSpPr>
        <p:spPr bwMode="auto">
          <a:xfrm>
            <a:off x="5704666" y="1901952"/>
            <a:ext cx="751856" cy="277812"/>
          </a:xfrm>
          <a:prstGeom prst="rightArrow">
            <a:avLst>
              <a:gd name="adj1" fmla="val 55843"/>
              <a:gd name="adj2" fmla="val 49879"/>
            </a:avLst>
          </a:prstGeom>
          <a:gradFill flip="none" rotWithShape="1">
            <a:gsLst>
              <a:gs pos="0">
                <a:srgbClr val="FFFFFF">
                  <a:alpha val="0"/>
                </a:srgbClr>
              </a:gs>
              <a:gs pos="100000">
                <a:srgbClr val="A5A5A5"/>
              </a:gs>
            </a:gsLst>
            <a:lin ang="0" scaled="1"/>
            <a:tileRect/>
          </a:gradFill>
          <a:ln w="9525">
            <a:noFill/>
            <a:miter lim="800000"/>
            <a:headEnd/>
            <a:tailEnd/>
          </a:ln>
        </p:spPr>
        <p:txBody>
          <a:bodyPr wrap="none" anchor="ctr"/>
          <a:lstStyle/>
          <a:p>
            <a:endParaRPr lang="en-US" sz="2399"/>
          </a:p>
        </p:txBody>
      </p:sp>
      <p:sp>
        <p:nvSpPr>
          <p:cNvPr id="44" name="AutoShape 110">
            <a:extLst>
              <a:ext uri="{FF2B5EF4-FFF2-40B4-BE49-F238E27FC236}">
                <a16:creationId xmlns:a16="http://schemas.microsoft.com/office/drawing/2014/main" id="{99C182F0-8A7C-504A-9A54-449A83F388B6}"/>
              </a:ext>
            </a:extLst>
          </p:cNvPr>
          <p:cNvSpPr>
            <a:spLocks noChangeArrowheads="1"/>
          </p:cNvSpPr>
          <p:nvPr userDrawn="1"/>
        </p:nvSpPr>
        <p:spPr bwMode="auto">
          <a:xfrm>
            <a:off x="7833669" y="1901952"/>
            <a:ext cx="751856" cy="277812"/>
          </a:xfrm>
          <a:prstGeom prst="rightArrow">
            <a:avLst>
              <a:gd name="adj1" fmla="val 55843"/>
              <a:gd name="adj2" fmla="val 49879"/>
            </a:avLst>
          </a:prstGeom>
          <a:gradFill flip="none" rotWithShape="1">
            <a:gsLst>
              <a:gs pos="0">
                <a:srgbClr val="FFFFFF">
                  <a:alpha val="0"/>
                </a:srgbClr>
              </a:gs>
              <a:gs pos="100000">
                <a:srgbClr val="A5A5A5"/>
              </a:gs>
            </a:gsLst>
            <a:lin ang="0" scaled="1"/>
            <a:tileRect/>
          </a:gradFill>
          <a:ln w="9525">
            <a:noFill/>
            <a:miter lim="800000"/>
            <a:headEnd/>
            <a:tailEnd/>
          </a:ln>
        </p:spPr>
        <p:txBody>
          <a:bodyPr wrap="none" anchor="ctr"/>
          <a:lstStyle/>
          <a:p>
            <a:endParaRPr lang="en-US" sz="2399"/>
          </a:p>
        </p:txBody>
      </p:sp>
      <p:sp>
        <p:nvSpPr>
          <p:cNvPr id="45" name="AutoShape 110">
            <a:extLst>
              <a:ext uri="{FF2B5EF4-FFF2-40B4-BE49-F238E27FC236}">
                <a16:creationId xmlns:a16="http://schemas.microsoft.com/office/drawing/2014/main" id="{9D1051D0-507B-AD4A-B0AD-E475849C00B9}"/>
              </a:ext>
            </a:extLst>
          </p:cNvPr>
          <p:cNvSpPr>
            <a:spLocks noChangeArrowheads="1"/>
          </p:cNvSpPr>
          <p:nvPr userDrawn="1"/>
        </p:nvSpPr>
        <p:spPr bwMode="auto">
          <a:xfrm>
            <a:off x="9980579" y="1901952"/>
            <a:ext cx="751856" cy="277812"/>
          </a:xfrm>
          <a:prstGeom prst="rightArrow">
            <a:avLst>
              <a:gd name="adj1" fmla="val 55843"/>
              <a:gd name="adj2" fmla="val 49879"/>
            </a:avLst>
          </a:prstGeom>
          <a:gradFill flip="none" rotWithShape="1">
            <a:gsLst>
              <a:gs pos="0">
                <a:srgbClr val="FFFFFF">
                  <a:alpha val="0"/>
                </a:srgbClr>
              </a:gs>
              <a:gs pos="100000">
                <a:srgbClr val="A5A5A5"/>
              </a:gs>
            </a:gsLst>
            <a:lin ang="0" scaled="1"/>
            <a:tileRect/>
          </a:gradFill>
          <a:ln w="9525">
            <a:noFill/>
            <a:miter lim="800000"/>
            <a:headEnd/>
            <a:tailEnd/>
          </a:ln>
        </p:spPr>
        <p:txBody>
          <a:bodyPr wrap="none" anchor="ctr"/>
          <a:lstStyle/>
          <a:p>
            <a:endParaRPr lang="en-US" sz="2399"/>
          </a:p>
        </p:txBody>
      </p:sp>
      <p:sp>
        <p:nvSpPr>
          <p:cNvPr id="48" name="Text Placeholder 47">
            <a:extLst>
              <a:ext uri="{FF2B5EF4-FFF2-40B4-BE49-F238E27FC236}">
                <a16:creationId xmlns:a16="http://schemas.microsoft.com/office/drawing/2014/main" id="{C7AC686A-1508-BF48-911D-61D82AABC76B}"/>
              </a:ext>
            </a:extLst>
          </p:cNvPr>
          <p:cNvSpPr>
            <a:spLocks noGrp="1"/>
          </p:cNvSpPr>
          <p:nvPr>
            <p:ph type="body" sz="quarter" idx="10"/>
          </p:nvPr>
        </p:nvSpPr>
        <p:spPr>
          <a:xfrm>
            <a:off x="101522" y="258765"/>
            <a:ext cx="1362615" cy="248133"/>
          </a:xfrm>
        </p:spPr>
        <p:txBody>
          <a:bodyPr>
            <a:noAutofit/>
          </a:bodyPr>
          <a:lstStyle>
            <a:lvl1pPr marL="0" indent="0" algn="ctr">
              <a:buNone/>
              <a:defRPr sz="1600"/>
            </a:lvl1pPr>
            <a:lvl2pPr marL="457063" indent="0">
              <a:buNone/>
              <a:defRPr sz="1799"/>
            </a:lvl2pPr>
            <a:lvl3pPr marL="914126" indent="0">
              <a:buNone/>
              <a:defRPr sz="1799"/>
            </a:lvl3pPr>
            <a:lvl4pPr marL="1371189" indent="0">
              <a:buNone/>
              <a:defRPr sz="1799"/>
            </a:lvl4pPr>
            <a:lvl5pPr marL="1828251" indent="0">
              <a:buNone/>
              <a:defRPr sz="1799"/>
            </a:lvl5pPr>
          </a:lstStyle>
          <a:p>
            <a:pPr lvl="0"/>
            <a:r>
              <a:rPr lang="en-US"/>
              <a:t>Click to edit Master text styles</a:t>
            </a:r>
          </a:p>
        </p:txBody>
      </p:sp>
      <p:sp>
        <p:nvSpPr>
          <p:cNvPr id="49" name="Text Placeholder 47">
            <a:extLst>
              <a:ext uri="{FF2B5EF4-FFF2-40B4-BE49-F238E27FC236}">
                <a16:creationId xmlns:a16="http://schemas.microsoft.com/office/drawing/2014/main" id="{B876D68E-F284-354A-92F8-5F77347449B8}"/>
              </a:ext>
            </a:extLst>
          </p:cNvPr>
          <p:cNvSpPr>
            <a:spLocks noGrp="1"/>
          </p:cNvSpPr>
          <p:nvPr>
            <p:ph type="body" sz="quarter" idx="11"/>
          </p:nvPr>
        </p:nvSpPr>
        <p:spPr>
          <a:xfrm>
            <a:off x="101522" y="506896"/>
            <a:ext cx="1362615" cy="618324"/>
          </a:xfrm>
        </p:spPr>
        <p:txBody>
          <a:bodyPr>
            <a:noAutofit/>
          </a:bodyPr>
          <a:lstStyle>
            <a:lvl1pPr marL="0" indent="0" algn="ctr">
              <a:lnSpc>
                <a:spcPct val="85000"/>
              </a:lnSpc>
              <a:buNone/>
              <a:defRPr sz="1400"/>
            </a:lvl1pPr>
            <a:lvl2pPr marL="457063" indent="0">
              <a:buNone/>
              <a:defRPr sz="1799"/>
            </a:lvl2pPr>
            <a:lvl3pPr marL="914126" indent="0">
              <a:buNone/>
              <a:defRPr sz="1799"/>
            </a:lvl3pPr>
            <a:lvl4pPr marL="1371189" indent="0">
              <a:buNone/>
              <a:defRPr sz="1799"/>
            </a:lvl4pPr>
            <a:lvl5pPr marL="1828251" indent="0">
              <a:buNone/>
              <a:defRPr sz="1799"/>
            </a:lvl5pPr>
          </a:lstStyle>
          <a:p>
            <a:pPr lvl="0" algn="ctr">
              <a:lnSpc>
                <a:spcPct val="85000"/>
              </a:lnSpc>
            </a:pPr>
            <a:r>
              <a:rPr lang="en-US" sz="1400">
                <a:solidFill>
                  <a:srgbClr val="6B6B6B"/>
                </a:solidFill>
              </a:rPr>
              <a:t>Click to edit Master text styles</a:t>
            </a:r>
          </a:p>
        </p:txBody>
      </p:sp>
      <p:sp>
        <p:nvSpPr>
          <p:cNvPr id="50" name="Text Placeholder 47">
            <a:extLst>
              <a:ext uri="{FF2B5EF4-FFF2-40B4-BE49-F238E27FC236}">
                <a16:creationId xmlns:a16="http://schemas.microsoft.com/office/drawing/2014/main" id="{72B3DBB3-1959-194A-B523-EB85330EEDEC}"/>
              </a:ext>
            </a:extLst>
          </p:cNvPr>
          <p:cNvSpPr>
            <a:spLocks noGrp="1"/>
          </p:cNvSpPr>
          <p:nvPr>
            <p:ph type="body" sz="quarter" idx="12"/>
          </p:nvPr>
        </p:nvSpPr>
        <p:spPr>
          <a:xfrm>
            <a:off x="2198679" y="258765"/>
            <a:ext cx="1362615" cy="248133"/>
          </a:xfrm>
        </p:spPr>
        <p:txBody>
          <a:bodyPr>
            <a:noAutofit/>
          </a:bodyPr>
          <a:lstStyle>
            <a:lvl1pPr marL="0" indent="0" algn="ctr">
              <a:buNone/>
              <a:defRPr sz="1600"/>
            </a:lvl1pPr>
            <a:lvl2pPr marL="457063" indent="0">
              <a:buNone/>
              <a:defRPr sz="1799"/>
            </a:lvl2pPr>
            <a:lvl3pPr marL="914126" indent="0">
              <a:buNone/>
              <a:defRPr sz="1799"/>
            </a:lvl3pPr>
            <a:lvl4pPr marL="1371189" indent="0">
              <a:buNone/>
              <a:defRPr sz="1799"/>
            </a:lvl4pPr>
            <a:lvl5pPr marL="1828251" indent="0">
              <a:buNone/>
              <a:defRPr sz="1799"/>
            </a:lvl5pPr>
          </a:lstStyle>
          <a:p>
            <a:pPr lvl="0"/>
            <a:r>
              <a:rPr lang="en-US"/>
              <a:t>Click to edit Master text styles</a:t>
            </a:r>
          </a:p>
        </p:txBody>
      </p:sp>
      <p:sp>
        <p:nvSpPr>
          <p:cNvPr id="51" name="Text Placeholder 47">
            <a:extLst>
              <a:ext uri="{FF2B5EF4-FFF2-40B4-BE49-F238E27FC236}">
                <a16:creationId xmlns:a16="http://schemas.microsoft.com/office/drawing/2014/main" id="{22B58263-52CE-A840-BE43-6EC1E908E01E}"/>
              </a:ext>
            </a:extLst>
          </p:cNvPr>
          <p:cNvSpPr>
            <a:spLocks noGrp="1"/>
          </p:cNvSpPr>
          <p:nvPr>
            <p:ph type="body" sz="quarter" idx="13"/>
          </p:nvPr>
        </p:nvSpPr>
        <p:spPr>
          <a:xfrm>
            <a:off x="2198679" y="506896"/>
            <a:ext cx="1362615" cy="618324"/>
          </a:xfrm>
        </p:spPr>
        <p:txBody>
          <a:bodyPr>
            <a:noAutofit/>
          </a:bodyPr>
          <a:lstStyle>
            <a:lvl1pPr marL="0" indent="0" algn="ctr">
              <a:lnSpc>
                <a:spcPct val="85000"/>
              </a:lnSpc>
              <a:buNone/>
              <a:defRPr sz="1400"/>
            </a:lvl1pPr>
            <a:lvl2pPr marL="457063" indent="0">
              <a:buNone/>
              <a:defRPr sz="1799"/>
            </a:lvl2pPr>
            <a:lvl3pPr marL="914126" indent="0">
              <a:buNone/>
              <a:defRPr sz="1799"/>
            </a:lvl3pPr>
            <a:lvl4pPr marL="1371189" indent="0">
              <a:buNone/>
              <a:defRPr sz="1799"/>
            </a:lvl4pPr>
            <a:lvl5pPr marL="1828251" indent="0">
              <a:buNone/>
              <a:defRPr sz="1799"/>
            </a:lvl5pPr>
          </a:lstStyle>
          <a:p>
            <a:pPr lvl="0" algn="ctr">
              <a:lnSpc>
                <a:spcPct val="85000"/>
              </a:lnSpc>
            </a:pPr>
            <a:r>
              <a:rPr lang="en-US" sz="1400">
                <a:solidFill>
                  <a:srgbClr val="6B6B6B"/>
                </a:solidFill>
              </a:rPr>
              <a:t>Click to edit Master text styles</a:t>
            </a:r>
          </a:p>
        </p:txBody>
      </p:sp>
      <p:sp>
        <p:nvSpPr>
          <p:cNvPr id="52" name="Text Placeholder 47">
            <a:extLst>
              <a:ext uri="{FF2B5EF4-FFF2-40B4-BE49-F238E27FC236}">
                <a16:creationId xmlns:a16="http://schemas.microsoft.com/office/drawing/2014/main" id="{26EB032E-EC81-0A4B-B52C-8C2C4C3F2374}"/>
              </a:ext>
            </a:extLst>
          </p:cNvPr>
          <p:cNvSpPr>
            <a:spLocks noGrp="1"/>
          </p:cNvSpPr>
          <p:nvPr>
            <p:ph type="body" sz="quarter" idx="14"/>
          </p:nvPr>
        </p:nvSpPr>
        <p:spPr>
          <a:xfrm>
            <a:off x="4315715" y="258765"/>
            <a:ext cx="1362615" cy="248133"/>
          </a:xfrm>
        </p:spPr>
        <p:txBody>
          <a:bodyPr>
            <a:noAutofit/>
          </a:bodyPr>
          <a:lstStyle>
            <a:lvl1pPr marL="0" indent="0" algn="ctr">
              <a:buNone/>
              <a:defRPr sz="1600"/>
            </a:lvl1pPr>
            <a:lvl2pPr marL="457063" indent="0">
              <a:buNone/>
              <a:defRPr sz="1799"/>
            </a:lvl2pPr>
            <a:lvl3pPr marL="914126" indent="0">
              <a:buNone/>
              <a:defRPr sz="1799"/>
            </a:lvl3pPr>
            <a:lvl4pPr marL="1371189" indent="0">
              <a:buNone/>
              <a:defRPr sz="1799"/>
            </a:lvl4pPr>
            <a:lvl5pPr marL="1828251" indent="0">
              <a:buNone/>
              <a:defRPr sz="1799"/>
            </a:lvl5pPr>
          </a:lstStyle>
          <a:p>
            <a:pPr lvl="0"/>
            <a:r>
              <a:rPr lang="en-US"/>
              <a:t>Click to edit Master text styles</a:t>
            </a:r>
          </a:p>
        </p:txBody>
      </p:sp>
      <p:sp>
        <p:nvSpPr>
          <p:cNvPr id="53" name="Text Placeholder 47">
            <a:extLst>
              <a:ext uri="{FF2B5EF4-FFF2-40B4-BE49-F238E27FC236}">
                <a16:creationId xmlns:a16="http://schemas.microsoft.com/office/drawing/2014/main" id="{E142B6AC-952F-7848-BBE6-347DCB7B89DC}"/>
              </a:ext>
            </a:extLst>
          </p:cNvPr>
          <p:cNvSpPr>
            <a:spLocks noGrp="1"/>
          </p:cNvSpPr>
          <p:nvPr>
            <p:ph type="body" sz="quarter" idx="15"/>
          </p:nvPr>
        </p:nvSpPr>
        <p:spPr>
          <a:xfrm>
            <a:off x="4315715" y="506896"/>
            <a:ext cx="1362615" cy="618324"/>
          </a:xfrm>
        </p:spPr>
        <p:txBody>
          <a:bodyPr>
            <a:noAutofit/>
          </a:bodyPr>
          <a:lstStyle>
            <a:lvl1pPr marL="0" indent="0" algn="ctr">
              <a:lnSpc>
                <a:spcPct val="85000"/>
              </a:lnSpc>
              <a:buNone/>
              <a:defRPr sz="1400"/>
            </a:lvl1pPr>
            <a:lvl2pPr marL="457063" indent="0">
              <a:buNone/>
              <a:defRPr sz="1799"/>
            </a:lvl2pPr>
            <a:lvl3pPr marL="914126" indent="0">
              <a:buNone/>
              <a:defRPr sz="1799"/>
            </a:lvl3pPr>
            <a:lvl4pPr marL="1371189" indent="0">
              <a:buNone/>
              <a:defRPr sz="1799"/>
            </a:lvl4pPr>
            <a:lvl5pPr marL="1828251" indent="0">
              <a:buNone/>
              <a:defRPr sz="1799"/>
            </a:lvl5pPr>
          </a:lstStyle>
          <a:p>
            <a:pPr lvl="0" algn="ctr">
              <a:lnSpc>
                <a:spcPct val="85000"/>
              </a:lnSpc>
            </a:pPr>
            <a:r>
              <a:rPr lang="en-US" sz="1400">
                <a:solidFill>
                  <a:srgbClr val="6B6B6B"/>
                </a:solidFill>
              </a:rPr>
              <a:t>Click to edit Master text styles</a:t>
            </a:r>
          </a:p>
        </p:txBody>
      </p:sp>
      <p:sp>
        <p:nvSpPr>
          <p:cNvPr id="54" name="Text Placeholder 47">
            <a:extLst>
              <a:ext uri="{FF2B5EF4-FFF2-40B4-BE49-F238E27FC236}">
                <a16:creationId xmlns:a16="http://schemas.microsoft.com/office/drawing/2014/main" id="{E0489ECC-6BF5-5B4E-90C3-BEE52E42473B}"/>
              </a:ext>
            </a:extLst>
          </p:cNvPr>
          <p:cNvSpPr>
            <a:spLocks noGrp="1"/>
          </p:cNvSpPr>
          <p:nvPr>
            <p:ph type="body" sz="quarter" idx="16"/>
          </p:nvPr>
        </p:nvSpPr>
        <p:spPr>
          <a:xfrm>
            <a:off x="6452628" y="258765"/>
            <a:ext cx="1362615" cy="248133"/>
          </a:xfrm>
        </p:spPr>
        <p:txBody>
          <a:bodyPr>
            <a:noAutofit/>
          </a:bodyPr>
          <a:lstStyle>
            <a:lvl1pPr marL="0" indent="0" algn="ctr">
              <a:buNone/>
              <a:defRPr sz="1600"/>
            </a:lvl1pPr>
            <a:lvl2pPr marL="457063" indent="0">
              <a:buNone/>
              <a:defRPr sz="1799"/>
            </a:lvl2pPr>
            <a:lvl3pPr marL="914126" indent="0">
              <a:buNone/>
              <a:defRPr sz="1799"/>
            </a:lvl3pPr>
            <a:lvl4pPr marL="1371189" indent="0">
              <a:buNone/>
              <a:defRPr sz="1799"/>
            </a:lvl4pPr>
            <a:lvl5pPr marL="1828251" indent="0">
              <a:buNone/>
              <a:defRPr sz="1799"/>
            </a:lvl5pPr>
          </a:lstStyle>
          <a:p>
            <a:pPr lvl="0"/>
            <a:r>
              <a:rPr lang="en-US"/>
              <a:t>Click to edit Master text styles</a:t>
            </a:r>
          </a:p>
        </p:txBody>
      </p:sp>
      <p:sp>
        <p:nvSpPr>
          <p:cNvPr id="55" name="Text Placeholder 47">
            <a:extLst>
              <a:ext uri="{FF2B5EF4-FFF2-40B4-BE49-F238E27FC236}">
                <a16:creationId xmlns:a16="http://schemas.microsoft.com/office/drawing/2014/main" id="{F5FDBE0B-BF91-454F-884E-BD1DBC7FBAD9}"/>
              </a:ext>
            </a:extLst>
          </p:cNvPr>
          <p:cNvSpPr>
            <a:spLocks noGrp="1"/>
          </p:cNvSpPr>
          <p:nvPr>
            <p:ph type="body" sz="quarter" idx="17"/>
          </p:nvPr>
        </p:nvSpPr>
        <p:spPr>
          <a:xfrm>
            <a:off x="6452628" y="506896"/>
            <a:ext cx="1362615" cy="618324"/>
          </a:xfrm>
        </p:spPr>
        <p:txBody>
          <a:bodyPr>
            <a:noAutofit/>
          </a:bodyPr>
          <a:lstStyle>
            <a:lvl1pPr marL="0" indent="0" algn="ctr">
              <a:lnSpc>
                <a:spcPct val="85000"/>
              </a:lnSpc>
              <a:buNone/>
              <a:defRPr sz="1400"/>
            </a:lvl1pPr>
            <a:lvl2pPr marL="457063" indent="0">
              <a:buNone/>
              <a:defRPr sz="1799"/>
            </a:lvl2pPr>
            <a:lvl3pPr marL="914126" indent="0">
              <a:buNone/>
              <a:defRPr sz="1799"/>
            </a:lvl3pPr>
            <a:lvl4pPr marL="1371189" indent="0">
              <a:buNone/>
              <a:defRPr sz="1799"/>
            </a:lvl4pPr>
            <a:lvl5pPr marL="1828251" indent="0">
              <a:buNone/>
              <a:defRPr sz="1799"/>
            </a:lvl5pPr>
          </a:lstStyle>
          <a:p>
            <a:pPr lvl="0" algn="ctr">
              <a:lnSpc>
                <a:spcPct val="85000"/>
              </a:lnSpc>
            </a:pPr>
            <a:r>
              <a:rPr lang="en-US" sz="1400">
                <a:solidFill>
                  <a:srgbClr val="6B6B6B"/>
                </a:solidFill>
              </a:rPr>
              <a:t>Click to edit Master text styles</a:t>
            </a:r>
          </a:p>
        </p:txBody>
      </p:sp>
      <p:sp>
        <p:nvSpPr>
          <p:cNvPr id="56" name="Text Placeholder 47">
            <a:extLst>
              <a:ext uri="{FF2B5EF4-FFF2-40B4-BE49-F238E27FC236}">
                <a16:creationId xmlns:a16="http://schemas.microsoft.com/office/drawing/2014/main" id="{BFA5A588-B7EF-C54C-845B-1DE2DEB66411}"/>
              </a:ext>
            </a:extLst>
          </p:cNvPr>
          <p:cNvSpPr>
            <a:spLocks noGrp="1"/>
          </p:cNvSpPr>
          <p:nvPr>
            <p:ph type="body" sz="quarter" idx="18"/>
          </p:nvPr>
        </p:nvSpPr>
        <p:spPr>
          <a:xfrm>
            <a:off x="8579602" y="258765"/>
            <a:ext cx="1362615" cy="248133"/>
          </a:xfrm>
        </p:spPr>
        <p:txBody>
          <a:bodyPr>
            <a:noAutofit/>
          </a:bodyPr>
          <a:lstStyle>
            <a:lvl1pPr marL="0" indent="0" algn="ctr">
              <a:buNone/>
              <a:defRPr sz="1600"/>
            </a:lvl1pPr>
            <a:lvl2pPr marL="457063" indent="0">
              <a:buNone/>
              <a:defRPr sz="1799"/>
            </a:lvl2pPr>
            <a:lvl3pPr marL="914126" indent="0">
              <a:buNone/>
              <a:defRPr sz="1799"/>
            </a:lvl3pPr>
            <a:lvl4pPr marL="1371189" indent="0">
              <a:buNone/>
              <a:defRPr sz="1799"/>
            </a:lvl4pPr>
            <a:lvl5pPr marL="1828251" indent="0">
              <a:buNone/>
              <a:defRPr sz="1799"/>
            </a:lvl5pPr>
          </a:lstStyle>
          <a:p>
            <a:pPr lvl="0"/>
            <a:r>
              <a:rPr lang="en-US"/>
              <a:t>Click to edit Master text styles</a:t>
            </a:r>
          </a:p>
        </p:txBody>
      </p:sp>
      <p:sp>
        <p:nvSpPr>
          <p:cNvPr id="57" name="Text Placeholder 47">
            <a:extLst>
              <a:ext uri="{FF2B5EF4-FFF2-40B4-BE49-F238E27FC236}">
                <a16:creationId xmlns:a16="http://schemas.microsoft.com/office/drawing/2014/main" id="{EB929D32-6BE2-A740-9A19-3C58C9989F3F}"/>
              </a:ext>
            </a:extLst>
          </p:cNvPr>
          <p:cNvSpPr>
            <a:spLocks noGrp="1"/>
          </p:cNvSpPr>
          <p:nvPr>
            <p:ph type="body" sz="quarter" idx="19"/>
          </p:nvPr>
        </p:nvSpPr>
        <p:spPr>
          <a:xfrm>
            <a:off x="8579602" y="506896"/>
            <a:ext cx="1362615" cy="618324"/>
          </a:xfrm>
        </p:spPr>
        <p:txBody>
          <a:bodyPr>
            <a:noAutofit/>
          </a:bodyPr>
          <a:lstStyle>
            <a:lvl1pPr marL="0" indent="0" algn="ctr">
              <a:lnSpc>
                <a:spcPct val="85000"/>
              </a:lnSpc>
              <a:buNone/>
              <a:defRPr sz="1400"/>
            </a:lvl1pPr>
            <a:lvl2pPr marL="457063" indent="0">
              <a:buNone/>
              <a:defRPr sz="1799"/>
            </a:lvl2pPr>
            <a:lvl3pPr marL="914126" indent="0">
              <a:buNone/>
              <a:defRPr sz="1799"/>
            </a:lvl3pPr>
            <a:lvl4pPr marL="1371189" indent="0">
              <a:buNone/>
              <a:defRPr sz="1799"/>
            </a:lvl4pPr>
            <a:lvl5pPr marL="1828251" indent="0">
              <a:buNone/>
              <a:defRPr sz="1799"/>
            </a:lvl5pPr>
          </a:lstStyle>
          <a:p>
            <a:pPr lvl="0" algn="ctr">
              <a:lnSpc>
                <a:spcPct val="85000"/>
              </a:lnSpc>
            </a:pPr>
            <a:r>
              <a:rPr lang="en-US" sz="1400">
                <a:solidFill>
                  <a:srgbClr val="6B6B6B"/>
                </a:solidFill>
              </a:rPr>
              <a:t>Click to edit Master text styles</a:t>
            </a:r>
          </a:p>
        </p:txBody>
      </p:sp>
      <p:sp>
        <p:nvSpPr>
          <p:cNvPr id="58" name="Text Placeholder 47">
            <a:extLst>
              <a:ext uri="{FF2B5EF4-FFF2-40B4-BE49-F238E27FC236}">
                <a16:creationId xmlns:a16="http://schemas.microsoft.com/office/drawing/2014/main" id="{28EEF54E-168F-DA4E-944A-F77FE6A16B24}"/>
              </a:ext>
            </a:extLst>
          </p:cNvPr>
          <p:cNvSpPr>
            <a:spLocks noGrp="1"/>
          </p:cNvSpPr>
          <p:nvPr>
            <p:ph type="body" sz="quarter" idx="20"/>
          </p:nvPr>
        </p:nvSpPr>
        <p:spPr>
          <a:xfrm>
            <a:off x="10716515" y="258765"/>
            <a:ext cx="1362615" cy="248133"/>
          </a:xfrm>
        </p:spPr>
        <p:txBody>
          <a:bodyPr>
            <a:noAutofit/>
          </a:bodyPr>
          <a:lstStyle>
            <a:lvl1pPr marL="0" indent="0" algn="ctr">
              <a:buNone/>
              <a:defRPr sz="1600"/>
            </a:lvl1pPr>
            <a:lvl2pPr marL="457063" indent="0">
              <a:buNone/>
              <a:defRPr sz="1799"/>
            </a:lvl2pPr>
            <a:lvl3pPr marL="914126" indent="0">
              <a:buNone/>
              <a:defRPr sz="1799"/>
            </a:lvl3pPr>
            <a:lvl4pPr marL="1371189" indent="0">
              <a:buNone/>
              <a:defRPr sz="1799"/>
            </a:lvl4pPr>
            <a:lvl5pPr marL="1828251" indent="0">
              <a:buNone/>
              <a:defRPr sz="1799"/>
            </a:lvl5pPr>
          </a:lstStyle>
          <a:p>
            <a:pPr lvl="0"/>
            <a:r>
              <a:rPr lang="en-US"/>
              <a:t>Click to edit Master text styles</a:t>
            </a:r>
          </a:p>
        </p:txBody>
      </p:sp>
      <p:sp>
        <p:nvSpPr>
          <p:cNvPr id="59" name="Text Placeholder 47">
            <a:extLst>
              <a:ext uri="{FF2B5EF4-FFF2-40B4-BE49-F238E27FC236}">
                <a16:creationId xmlns:a16="http://schemas.microsoft.com/office/drawing/2014/main" id="{198BA63D-3812-4B40-A56C-E9D3715494D9}"/>
              </a:ext>
            </a:extLst>
          </p:cNvPr>
          <p:cNvSpPr>
            <a:spLocks noGrp="1"/>
          </p:cNvSpPr>
          <p:nvPr>
            <p:ph type="body" sz="quarter" idx="21"/>
          </p:nvPr>
        </p:nvSpPr>
        <p:spPr>
          <a:xfrm>
            <a:off x="10716515" y="506896"/>
            <a:ext cx="1362615" cy="618324"/>
          </a:xfrm>
        </p:spPr>
        <p:txBody>
          <a:bodyPr>
            <a:noAutofit/>
          </a:bodyPr>
          <a:lstStyle>
            <a:lvl1pPr marL="0" indent="0" algn="ctr">
              <a:lnSpc>
                <a:spcPct val="85000"/>
              </a:lnSpc>
              <a:buNone/>
              <a:defRPr sz="1400"/>
            </a:lvl1pPr>
            <a:lvl2pPr marL="457063" indent="0">
              <a:buNone/>
              <a:defRPr sz="1799"/>
            </a:lvl2pPr>
            <a:lvl3pPr marL="914126" indent="0">
              <a:buNone/>
              <a:defRPr sz="1799"/>
            </a:lvl3pPr>
            <a:lvl4pPr marL="1371189" indent="0">
              <a:buNone/>
              <a:defRPr sz="1799"/>
            </a:lvl4pPr>
            <a:lvl5pPr marL="1828251" indent="0">
              <a:buNone/>
              <a:defRPr sz="1799"/>
            </a:lvl5pPr>
          </a:lstStyle>
          <a:p>
            <a:pPr lvl="0" algn="ctr">
              <a:lnSpc>
                <a:spcPct val="85000"/>
              </a:lnSpc>
            </a:pPr>
            <a:r>
              <a:rPr lang="en-US" sz="1400">
                <a:solidFill>
                  <a:srgbClr val="6B6B6B"/>
                </a:solidFill>
              </a:rPr>
              <a:t>Click to edit Master text styles</a:t>
            </a:r>
          </a:p>
        </p:txBody>
      </p:sp>
      <p:sp>
        <p:nvSpPr>
          <p:cNvPr id="61" name="Text Placeholder 60">
            <a:extLst>
              <a:ext uri="{FF2B5EF4-FFF2-40B4-BE49-F238E27FC236}">
                <a16:creationId xmlns:a16="http://schemas.microsoft.com/office/drawing/2014/main" id="{761076FF-D12B-874E-B2F7-D7211892E96C}"/>
              </a:ext>
            </a:extLst>
          </p:cNvPr>
          <p:cNvSpPr>
            <a:spLocks noGrp="1"/>
          </p:cNvSpPr>
          <p:nvPr>
            <p:ph type="body" sz="quarter" idx="22"/>
          </p:nvPr>
        </p:nvSpPr>
        <p:spPr>
          <a:xfrm>
            <a:off x="755651" y="3198483"/>
            <a:ext cx="4957763" cy="268287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2" name="Text Placeholder 60">
            <a:extLst>
              <a:ext uri="{FF2B5EF4-FFF2-40B4-BE49-F238E27FC236}">
                <a16:creationId xmlns:a16="http://schemas.microsoft.com/office/drawing/2014/main" id="{3A9C68A9-C47F-6248-80FB-A955A9DC3FE1}"/>
              </a:ext>
            </a:extLst>
          </p:cNvPr>
          <p:cNvSpPr>
            <a:spLocks noGrp="1"/>
          </p:cNvSpPr>
          <p:nvPr>
            <p:ph type="body" sz="quarter" idx="23"/>
          </p:nvPr>
        </p:nvSpPr>
        <p:spPr>
          <a:xfrm>
            <a:off x="6490359" y="3178674"/>
            <a:ext cx="4957763" cy="268287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531C57B-256E-4EA5-95B2-273397D4295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573265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8DBD5F-C6EC-485E-8ECE-A5152736C43A}"/>
              </a:ext>
            </a:extLst>
          </p:cNvPr>
          <p:cNvSpPr>
            <a:spLocks noGrp="1"/>
          </p:cNvSpPr>
          <p:nvPr>
            <p:ph type="dt" sz="half" idx="10"/>
          </p:nvPr>
        </p:nvSpPr>
        <p:spPr/>
        <p:txBody>
          <a:bodyPr/>
          <a:lstStyle/>
          <a:p>
            <a:fld id="{6EBB0E32-0304-4451-ADB8-C044457D5B85}" type="datetimeFigureOut">
              <a:rPr lang="en-US" smtClean="0"/>
              <a:t>5/14/2023</a:t>
            </a:fld>
            <a:endParaRPr lang="en-US"/>
          </a:p>
        </p:txBody>
      </p:sp>
      <p:sp>
        <p:nvSpPr>
          <p:cNvPr id="3" name="Footer Placeholder 2">
            <a:extLst>
              <a:ext uri="{FF2B5EF4-FFF2-40B4-BE49-F238E27FC236}">
                <a16:creationId xmlns:a16="http://schemas.microsoft.com/office/drawing/2014/main" id="{FB6C0BE6-E24A-4679-B786-AAB41ADCCD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FB9417-93D4-4C41-8E0E-1553E0B5D0CE}"/>
              </a:ext>
            </a:extLst>
          </p:cNvPr>
          <p:cNvSpPr>
            <a:spLocks noGrp="1"/>
          </p:cNvSpPr>
          <p:nvPr>
            <p:ph type="sldNum" sz="quarter" idx="12"/>
          </p:nvPr>
        </p:nvSpPr>
        <p:spPr/>
        <p:txBody>
          <a:bodyPr/>
          <a:lstStyle/>
          <a:p>
            <a:fld id="{DA64F31B-23FA-4075-AF7D-6228CFD12F03}" type="slidenum">
              <a:rPr lang="en-US" smtClean="0"/>
              <a:t>‹#›</a:t>
            </a:fld>
            <a:endParaRPr lang="en-US"/>
          </a:p>
        </p:txBody>
      </p:sp>
      <p:sp>
        <p:nvSpPr>
          <p:cNvPr id="5" name="Title 4">
            <a:extLst>
              <a:ext uri="{FF2B5EF4-FFF2-40B4-BE49-F238E27FC236}">
                <a16:creationId xmlns:a16="http://schemas.microsoft.com/office/drawing/2014/main" id="{E9B06C68-2033-4C07-A8BB-6AFD878708A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10684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5/14/2023</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372455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5/14/2023</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90732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5/14/2023</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728821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5/14/2023</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269062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5/14/2023</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64689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5/14/2023</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645509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5/14/2023</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146087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5/14/2023</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227756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5/14/2023</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821243838"/>
      </p:ext>
    </p:extLst>
  </p:cSld>
  <p:clrMap bg1="lt1" tx1="dk1" bg2="lt2" tx2="dk2" accent1="accent1" accent2="accent2" accent3="accent3" accent4="accent4" accent5="accent5" accent6="accent6" hlink="hlink" folHlink="folHlink"/>
  <p:sldLayoutIdLst>
    <p:sldLayoutId id="2147483687" r:id="rId1"/>
    <p:sldLayoutId id="2147483686" r:id="rId2"/>
    <p:sldLayoutId id="2147483685" r:id="rId3"/>
    <p:sldLayoutId id="2147483684" r:id="rId4"/>
    <p:sldLayoutId id="2147483689" r:id="rId5"/>
    <p:sldLayoutId id="2147483683" r:id="rId6"/>
    <p:sldLayoutId id="2147483682" r:id="rId7"/>
    <p:sldLayoutId id="2147483681" r:id="rId8"/>
    <p:sldLayoutId id="2147483680" r:id="rId9"/>
    <p:sldLayoutId id="2147483679" r:id="rId10"/>
    <p:sldLayoutId id="2147483678"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B28668-D0B4-4642-A9B3-CBA5793CE77C}"/>
              </a:ext>
            </a:extLst>
          </p:cNvPr>
          <p:cNvSpPr>
            <a:spLocks noGrp="1"/>
          </p:cNvSpPr>
          <p:nvPr>
            <p:ph type="title"/>
          </p:nvPr>
        </p:nvSpPr>
        <p:spPr>
          <a:xfrm>
            <a:off x="838201" y="365127"/>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4D23FD8-9B29-48BE-9B13-D60D66B09F10}"/>
              </a:ext>
            </a:extLst>
          </p:cNvPr>
          <p:cNvSpPr>
            <a:spLocks noGrp="1"/>
          </p:cNvSpPr>
          <p:nvPr>
            <p:ph type="body" idx="1"/>
          </p:nvPr>
        </p:nvSpPr>
        <p:spPr>
          <a:xfrm>
            <a:off x="838201"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8C973C-0895-4565-8BE2-E391D4C67892}"/>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787992-AC73-0F40-947E-82D8A23C02F8}" type="datetimeFigureOut">
              <a:rPr lang="en-US" smtClean="0"/>
              <a:pPr/>
              <a:t>5/14/2023</a:t>
            </a:fld>
            <a:endParaRPr lang="en-US"/>
          </a:p>
        </p:txBody>
      </p:sp>
      <p:sp>
        <p:nvSpPr>
          <p:cNvPr id="5" name="Footer Placeholder 4">
            <a:extLst>
              <a:ext uri="{FF2B5EF4-FFF2-40B4-BE49-F238E27FC236}">
                <a16:creationId xmlns:a16="http://schemas.microsoft.com/office/drawing/2014/main" id="{02797526-4E25-46B6-BBC0-76F09745BC83}"/>
              </a:ext>
            </a:extLst>
          </p:cNvPr>
          <p:cNvSpPr>
            <a:spLocks noGrp="1"/>
          </p:cNvSpPr>
          <p:nvPr>
            <p:ph type="ftr" sz="quarter" idx="3"/>
          </p:nvPr>
        </p:nvSpPr>
        <p:spPr>
          <a:xfrm>
            <a:off x="4038601"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F36307D-A76F-4D43-AE38-74E6CD47F6DA}"/>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DA1D25-9CDC-424F-90D9-21F0892256AF}" type="slidenum">
              <a:rPr lang="en-US" smtClean="0"/>
              <a:pPr/>
              <a:t>‹#›</a:t>
            </a:fld>
            <a:endParaRPr lang="en-US"/>
          </a:p>
        </p:txBody>
      </p:sp>
    </p:spTree>
    <p:extLst>
      <p:ext uri="{BB962C8B-B14F-4D97-AF65-F5344CB8AC3E}">
        <p14:creationId xmlns:p14="http://schemas.microsoft.com/office/powerpoint/2010/main" val="1413629979"/>
      </p:ext>
    </p:extLst>
  </p:cSld>
  <p:clrMap bg1="lt1" tx1="dk1" bg2="lt2" tx2="dk2" accent1="accent1" accent2="accent2" accent3="accent3" accent4="accent4" accent5="accent5" accent6="accent6" hlink="hlink" folHlink="folHlink"/>
  <p:sldLayoutIdLst>
    <p:sldLayoutId id="2147483667" r:id="rId1"/>
    <p:sldLayoutId id="2147483675"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 Id="rId5" Type="http://schemas.openxmlformats.org/officeDocument/2006/relationships/image" Target="../media/image12.jpeg"/><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E433CB3-EAB2-4842-A1DD-7BC051B55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Box Packages">
            <a:extLst>
              <a:ext uri="{FF2B5EF4-FFF2-40B4-BE49-F238E27FC236}">
                <a16:creationId xmlns:a16="http://schemas.microsoft.com/office/drawing/2014/main" id="{CF2F033C-9998-8D1F-E6C9-5A63103DF60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lum bright="-46000" contrast="-78000"/>
          </a:blip>
          <a:srcRect r="1" b="285"/>
          <a:stretch/>
        </p:blipFill>
        <p:spPr>
          <a:xfrm>
            <a:off x="0" y="10"/>
            <a:ext cx="12192000" cy="6857990"/>
          </a:xfrm>
          <a:prstGeom prst="rect">
            <a:avLst/>
          </a:prstGeom>
        </p:spPr>
      </p:pic>
      <p:sp>
        <p:nvSpPr>
          <p:cNvPr id="11" name="Rectangle 10">
            <a:extLst>
              <a:ext uri="{FF2B5EF4-FFF2-40B4-BE49-F238E27FC236}">
                <a16:creationId xmlns:a16="http://schemas.microsoft.com/office/drawing/2014/main" id="{B72D6322-BB79-455D-9295-EC9B9FA9D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39F2AF-EAA2-6B27-0FF7-34CECE669951}"/>
              </a:ext>
            </a:extLst>
          </p:cNvPr>
          <p:cNvSpPr>
            <a:spLocks noGrp="1"/>
          </p:cNvSpPr>
          <p:nvPr>
            <p:ph type="ctrTitle"/>
          </p:nvPr>
        </p:nvSpPr>
        <p:spPr>
          <a:xfrm>
            <a:off x="1371600" y="2057400"/>
            <a:ext cx="9486900" cy="1671509"/>
          </a:xfrm>
        </p:spPr>
        <p:txBody>
          <a:bodyPr>
            <a:normAutofit fontScale="90000"/>
          </a:bodyPr>
          <a:lstStyle/>
          <a:p>
            <a:r>
              <a:rPr lang="en-US" sz="2800" b="1" dirty="0">
                <a:solidFill>
                  <a:schemeClr val="bg1"/>
                </a:solidFill>
                <a:effectLst/>
                <a:latin typeface="Avenir Next LT Pro Demi" panose="020B0604020202020204" pitchFamily="34" charset="0"/>
                <a:ea typeface="Calibri" panose="020F0502020204030204" pitchFamily="34" charset="0"/>
                <a:cs typeface="Times New Roman" panose="02020603050405020304" pitchFamily="18" charset="0"/>
              </a:rPr>
              <a:t>Pedestrian Detection in Challenging Scenarios: A Deep Learning Approach on PIE Dataset</a:t>
            </a:r>
            <a:br>
              <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br>
              <a:rPr lang="en-US" sz="3300"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br>
            <a:endParaRPr lang="en-US" sz="3300" dirty="0">
              <a:solidFill>
                <a:srgbClr val="FFFFFF"/>
              </a:solidFill>
            </a:endParaRPr>
          </a:p>
        </p:txBody>
      </p:sp>
      <p:sp>
        <p:nvSpPr>
          <p:cNvPr id="3" name="Subtitle 2">
            <a:extLst>
              <a:ext uri="{FF2B5EF4-FFF2-40B4-BE49-F238E27FC236}">
                <a16:creationId xmlns:a16="http://schemas.microsoft.com/office/drawing/2014/main" id="{E0C245E8-9E77-A56D-3B32-5B7DF0D87AD6}"/>
              </a:ext>
            </a:extLst>
          </p:cNvPr>
          <p:cNvSpPr>
            <a:spLocks noGrp="1"/>
          </p:cNvSpPr>
          <p:nvPr>
            <p:ph type="subTitle" idx="1"/>
          </p:nvPr>
        </p:nvSpPr>
        <p:spPr>
          <a:xfrm>
            <a:off x="6299200" y="3818964"/>
            <a:ext cx="5262880" cy="1911276"/>
          </a:xfrm>
        </p:spPr>
        <p:txBody>
          <a:bodyPr>
            <a:normAutofit fontScale="85000" lnSpcReduction="20000"/>
          </a:bodyPr>
          <a:lstStyle/>
          <a:p>
            <a:pPr algn="r"/>
            <a:r>
              <a:rPr lang="en-US" b="1" dirty="0">
                <a:solidFill>
                  <a:srgbClr val="FFFFFF"/>
                </a:solidFill>
              </a:rPr>
              <a:t>Group – 11</a:t>
            </a:r>
          </a:p>
          <a:p>
            <a:pPr algn="r"/>
            <a:r>
              <a:rPr lang="en-US" b="1" dirty="0">
                <a:solidFill>
                  <a:srgbClr val="FFFFFF"/>
                </a:solidFill>
              </a:rPr>
              <a:t>Hruthika Jinna – 2151639</a:t>
            </a:r>
          </a:p>
          <a:p>
            <a:pPr algn="r"/>
            <a:r>
              <a:rPr lang="en-US" b="1" dirty="0">
                <a:solidFill>
                  <a:srgbClr val="FFFFFF"/>
                </a:solidFill>
              </a:rPr>
              <a:t>Sathya </a:t>
            </a:r>
            <a:r>
              <a:rPr lang="en-US" b="1" dirty="0" err="1">
                <a:solidFill>
                  <a:srgbClr val="FFFFFF"/>
                </a:solidFill>
              </a:rPr>
              <a:t>Lahari</a:t>
            </a:r>
            <a:r>
              <a:rPr lang="en-US" b="1" dirty="0">
                <a:solidFill>
                  <a:srgbClr val="FFFFFF"/>
                </a:solidFill>
              </a:rPr>
              <a:t> Nuka – 2200736</a:t>
            </a:r>
          </a:p>
          <a:p>
            <a:pPr algn="r"/>
            <a:r>
              <a:rPr lang="en-US" b="1" dirty="0">
                <a:solidFill>
                  <a:srgbClr val="FFFFFF"/>
                </a:solidFill>
              </a:rPr>
              <a:t>Veera Sampath Kumar Reddy – 2199279</a:t>
            </a:r>
          </a:p>
          <a:p>
            <a:pPr algn="r"/>
            <a:r>
              <a:rPr lang="en-US" b="1" dirty="0">
                <a:solidFill>
                  <a:srgbClr val="FFFFFF"/>
                </a:solidFill>
              </a:rPr>
              <a:t>Sai </a:t>
            </a:r>
            <a:r>
              <a:rPr lang="en-US" b="1" dirty="0" err="1">
                <a:solidFill>
                  <a:srgbClr val="FFFFFF"/>
                </a:solidFill>
              </a:rPr>
              <a:t>Sathvik</a:t>
            </a:r>
            <a:r>
              <a:rPr lang="en-US" b="1" dirty="0">
                <a:solidFill>
                  <a:srgbClr val="FFFFFF"/>
                </a:solidFill>
              </a:rPr>
              <a:t> </a:t>
            </a:r>
            <a:r>
              <a:rPr lang="en-US" b="1" dirty="0" err="1">
                <a:solidFill>
                  <a:srgbClr val="FFFFFF"/>
                </a:solidFill>
              </a:rPr>
              <a:t>Garla</a:t>
            </a:r>
            <a:r>
              <a:rPr lang="en-US" b="1" dirty="0">
                <a:solidFill>
                  <a:srgbClr val="FFFFFF"/>
                </a:solidFill>
              </a:rPr>
              <a:t> – 2150895</a:t>
            </a:r>
          </a:p>
          <a:p>
            <a:endParaRPr lang="en-US" dirty="0">
              <a:solidFill>
                <a:srgbClr val="FFFFFF"/>
              </a:solidFill>
            </a:endParaRPr>
          </a:p>
        </p:txBody>
      </p:sp>
    </p:spTree>
    <p:extLst>
      <p:ext uri="{BB962C8B-B14F-4D97-AF65-F5344CB8AC3E}">
        <p14:creationId xmlns:p14="http://schemas.microsoft.com/office/powerpoint/2010/main" val="1102983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34C27EA-18ED-4CFA-8823-6BCBAC02D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7A94DEED-5E0F-4E41-A445-58C14864C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4076699" cy="54864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1C708D-B037-3915-455C-3C0A61FE72D5}"/>
              </a:ext>
            </a:extLst>
          </p:cNvPr>
          <p:cNvSpPr>
            <a:spLocks noGrp="1"/>
          </p:cNvSpPr>
          <p:nvPr>
            <p:ph type="title"/>
          </p:nvPr>
        </p:nvSpPr>
        <p:spPr>
          <a:xfrm>
            <a:off x="783771" y="1371600"/>
            <a:ext cx="3292929" cy="4114800"/>
          </a:xfrm>
        </p:spPr>
        <p:txBody>
          <a:bodyPr anchor="ctr">
            <a:normAutofit/>
          </a:bodyPr>
          <a:lstStyle/>
          <a:p>
            <a:pPr marL="0" marR="0" algn="ctr">
              <a:spcBef>
                <a:spcPts val="1800"/>
              </a:spcBef>
              <a:spcAft>
                <a:spcPts val="1800"/>
              </a:spcAft>
            </a:pPr>
            <a:r>
              <a:rPr lang="en-US" b="1" dirty="0">
                <a:solidFill>
                  <a:schemeClr val="tx1"/>
                </a:solidFill>
                <a:effectLst/>
                <a:ea typeface="Times New Roman" panose="02020603050405020304" pitchFamily="18" charset="0"/>
              </a:rPr>
              <a:t>Evaluation using IOU metrics:</a:t>
            </a:r>
            <a:endParaRPr lang="en-US" b="1" dirty="0">
              <a:solidFill>
                <a:schemeClr val="tx1"/>
              </a:solidFill>
            </a:endParaRPr>
          </a:p>
        </p:txBody>
      </p:sp>
      <p:sp>
        <p:nvSpPr>
          <p:cNvPr id="21" name="Rectangle 20">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200" y="0"/>
            <a:ext cx="67818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D37E569-064C-2D58-7CE1-293675C30139}"/>
              </a:ext>
            </a:extLst>
          </p:cNvPr>
          <p:cNvSpPr>
            <a:spLocks noGrp="1"/>
          </p:cNvSpPr>
          <p:nvPr>
            <p:ph idx="1"/>
          </p:nvPr>
        </p:nvSpPr>
        <p:spPr>
          <a:xfrm>
            <a:off x="6096000" y="600740"/>
            <a:ext cx="5410200" cy="5667153"/>
          </a:xfrm>
        </p:spPr>
        <p:txBody>
          <a:bodyPr anchor="ctr">
            <a:normAutofit lnSpcReduction="10000"/>
          </a:bodyPr>
          <a:lstStyle/>
          <a:p>
            <a:pPr marL="0" indent="0">
              <a:lnSpc>
                <a:spcPct val="90000"/>
              </a:lnSpc>
              <a:buNone/>
            </a:pPr>
            <a:br>
              <a:rPr lang="en-US" sz="1900" dirty="0">
                <a:effectLst/>
                <a:latin typeface="Times New Roman" panose="02020603050405020304" pitchFamily="18" charset="0"/>
                <a:ea typeface="Times New Roman" panose="02020603050405020304" pitchFamily="18" charset="0"/>
              </a:rPr>
            </a:br>
            <a:r>
              <a:rPr lang="en-US" sz="2000" dirty="0">
                <a:solidFill>
                  <a:schemeClr val="tx1"/>
                </a:solidFill>
                <a:effectLst/>
                <a:latin typeface="Cambria" panose="02040503050406030204" pitchFamily="18" charset="0"/>
                <a:ea typeface="Cambria" panose="02040503050406030204" pitchFamily="18" charset="0"/>
              </a:rPr>
              <a:t>To evaluate object detection performance using the </a:t>
            </a:r>
            <a:r>
              <a:rPr lang="en-US" sz="2000" dirty="0" err="1">
                <a:solidFill>
                  <a:schemeClr val="tx1"/>
                </a:solidFill>
                <a:effectLst/>
                <a:latin typeface="Cambria" panose="02040503050406030204" pitchFamily="18" charset="0"/>
                <a:ea typeface="Cambria" panose="02040503050406030204" pitchFamily="18" charset="0"/>
              </a:rPr>
              <a:t>IoU</a:t>
            </a:r>
            <a:r>
              <a:rPr lang="en-US" sz="2000" dirty="0">
                <a:solidFill>
                  <a:schemeClr val="tx1"/>
                </a:solidFill>
                <a:effectLst/>
                <a:latin typeface="Cambria" panose="02040503050406030204" pitchFamily="18" charset="0"/>
                <a:ea typeface="Cambria" panose="02040503050406030204" pitchFamily="18" charset="0"/>
              </a:rPr>
              <a:t> metric</a:t>
            </a:r>
          </a:p>
          <a:p>
            <a:pPr>
              <a:lnSpc>
                <a:spcPct val="90000"/>
              </a:lnSpc>
              <a:buFont typeface="Wingdings" panose="05000000000000000000" pitchFamily="2" charset="2"/>
              <a:buChar char="§"/>
            </a:pPr>
            <a:r>
              <a:rPr lang="en-US" sz="2000" dirty="0">
                <a:solidFill>
                  <a:schemeClr val="tx1"/>
                </a:solidFill>
                <a:latin typeface="Cambria" panose="02040503050406030204" pitchFamily="18" charset="0"/>
                <a:ea typeface="Cambria" panose="02040503050406030204" pitchFamily="18" charset="0"/>
              </a:rPr>
              <a:t>T</a:t>
            </a:r>
            <a:r>
              <a:rPr lang="en-US" sz="2000" dirty="0">
                <a:solidFill>
                  <a:schemeClr val="tx1"/>
                </a:solidFill>
                <a:effectLst/>
                <a:latin typeface="Cambria" panose="02040503050406030204" pitchFamily="18" charset="0"/>
                <a:ea typeface="Cambria" panose="02040503050406030204" pitchFamily="18" charset="0"/>
              </a:rPr>
              <a:t>he script extracts the </a:t>
            </a:r>
            <a:r>
              <a:rPr lang="en-US" sz="2000" b="1" dirty="0">
                <a:solidFill>
                  <a:schemeClr val="tx1"/>
                </a:solidFill>
                <a:effectLst/>
                <a:latin typeface="Cambria" panose="02040503050406030204" pitchFamily="18" charset="0"/>
                <a:ea typeface="Cambria" panose="02040503050406030204" pitchFamily="18" charset="0"/>
              </a:rPr>
              <a:t>ground truth object coordinates </a:t>
            </a:r>
            <a:r>
              <a:rPr lang="en-US" sz="2000" dirty="0">
                <a:solidFill>
                  <a:schemeClr val="tx1"/>
                </a:solidFill>
                <a:effectLst/>
                <a:latin typeface="Cambria" panose="02040503050406030204" pitchFamily="18" charset="0"/>
                <a:ea typeface="Cambria" panose="02040503050406030204" pitchFamily="18" charset="0"/>
              </a:rPr>
              <a:t>and names from the corresponding XML files and uses a</a:t>
            </a:r>
            <a:r>
              <a:rPr lang="en-US" sz="2000" b="1" dirty="0">
                <a:solidFill>
                  <a:schemeClr val="tx1"/>
                </a:solidFill>
                <a:effectLst/>
                <a:latin typeface="Cambria" panose="02040503050406030204" pitchFamily="18" charset="0"/>
                <a:ea typeface="Cambria" panose="02040503050406030204" pitchFamily="18" charset="0"/>
              </a:rPr>
              <a:t> pre-trained object detection model</a:t>
            </a:r>
            <a:r>
              <a:rPr lang="en-US" sz="2000" dirty="0">
                <a:solidFill>
                  <a:schemeClr val="tx1"/>
                </a:solidFill>
                <a:effectLst/>
                <a:latin typeface="Cambria" panose="02040503050406030204" pitchFamily="18" charset="0"/>
                <a:ea typeface="Cambria" panose="02040503050406030204" pitchFamily="18" charset="0"/>
              </a:rPr>
              <a:t> to extract the predicted object coordinates and names for each image. </a:t>
            </a:r>
          </a:p>
          <a:p>
            <a:pPr>
              <a:lnSpc>
                <a:spcPct val="90000"/>
              </a:lnSpc>
              <a:buFont typeface="Wingdings" panose="05000000000000000000" pitchFamily="2" charset="2"/>
              <a:buChar char="§"/>
            </a:pPr>
            <a:r>
              <a:rPr lang="en-US" sz="2000" dirty="0">
                <a:solidFill>
                  <a:schemeClr val="tx1"/>
                </a:solidFill>
                <a:effectLst/>
                <a:latin typeface="Cambria" panose="02040503050406030204" pitchFamily="18" charset="0"/>
                <a:ea typeface="Cambria" panose="02040503050406030204" pitchFamily="18" charset="0"/>
              </a:rPr>
              <a:t>The script checks if there is a matching predicted object for each ground truth object using the </a:t>
            </a:r>
            <a:r>
              <a:rPr lang="en-US" sz="2000" b="1" dirty="0" err="1">
                <a:solidFill>
                  <a:schemeClr val="tx1"/>
                </a:solidFill>
                <a:effectLst/>
                <a:latin typeface="Cambria" panose="02040503050406030204" pitchFamily="18" charset="0"/>
                <a:ea typeface="Cambria" panose="02040503050406030204" pitchFamily="18" charset="0"/>
              </a:rPr>
              <a:t>bb_intersection_over_union</a:t>
            </a:r>
            <a:r>
              <a:rPr lang="en-US" sz="2000" b="1" dirty="0">
                <a:solidFill>
                  <a:schemeClr val="tx1"/>
                </a:solidFill>
                <a:effectLst/>
                <a:latin typeface="Cambria" panose="02040503050406030204" pitchFamily="18" charset="0"/>
                <a:ea typeface="Cambria" panose="02040503050406030204" pitchFamily="18" charset="0"/>
              </a:rPr>
              <a:t> function, </a:t>
            </a:r>
            <a:r>
              <a:rPr lang="en-US" sz="2000" dirty="0">
                <a:solidFill>
                  <a:schemeClr val="tx1"/>
                </a:solidFill>
                <a:effectLst/>
                <a:latin typeface="Cambria" panose="02040503050406030204" pitchFamily="18" charset="0"/>
                <a:ea typeface="Cambria" panose="02040503050406030204" pitchFamily="18" charset="0"/>
              </a:rPr>
              <a:t>and </a:t>
            </a:r>
            <a:r>
              <a:rPr lang="en-US" sz="2000" b="1" dirty="0">
                <a:solidFill>
                  <a:schemeClr val="tx1"/>
                </a:solidFill>
                <a:effectLst/>
                <a:latin typeface="Cambria" panose="02040503050406030204" pitchFamily="18" charset="0"/>
                <a:ea typeface="Cambria" panose="02040503050406030204" pitchFamily="18" charset="0"/>
              </a:rPr>
              <a:t>if the </a:t>
            </a:r>
            <a:r>
              <a:rPr lang="en-US" sz="2000" b="1" dirty="0" err="1">
                <a:solidFill>
                  <a:schemeClr val="tx1"/>
                </a:solidFill>
                <a:effectLst/>
                <a:latin typeface="Cambria" panose="02040503050406030204" pitchFamily="18" charset="0"/>
                <a:ea typeface="Cambria" panose="02040503050406030204" pitchFamily="18" charset="0"/>
              </a:rPr>
              <a:t>IoU</a:t>
            </a:r>
            <a:r>
              <a:rPr lang="en-US" sz="2000" b="1" dirty="0">
                <a:solidFill>
                  <a:schemeClr val="tx1"/>
                </a:solidFill>
                <a:effectLst/>
                <a:latin typeface="Cambria" panose="02040503050406030204" pitchFamily="18" charset="0"/>
                <a:ea typeface="Cambria" panose="02040503050406030204" pitchFamily="18" charset="0"/>
              </a:rPr>
              <a:t> score is greater than or equal to the threshold of 0.5, </a:t>
            </a:r>
            <a:r>
              <a:rPr lang="en-US" sz="2000" dirty="0">
                <a:solidFill>
                  <a:schemeClr val="tx1"/>
                </a:solidFill>
                <a:effectLst/>
                <a:latin typeface="Cambria" panose="02040503050406030204" pitchFamily="18" charset="0"/>
                <a:ea typeface="Cambria" panose="02040503050406030204" pitchFamily="18" charset="0"/>
              </a:rPr>
              <a:t>the predicted object is considered a match.</a:t>
            </a:r>
          </a:p>
          <a:p>
            <a:pPr>
              <a:lnSpc>
                <a:spcPct val="90000"/>
              </a:lnSpc>
              <a:buFont typeface="Wingdings" panose="05000000000000000000" pitchFamily="2" charset="2"/>
              <a:buChar char="§"/>
            </a:pPr>
            <a:r>
              <a:rPr lang="en-US" sz="2000" dirty="0">
                <a:solidFill>
                  <a:schemeClr val="tx1"/>
                </a:solidFill>
                <a:effectLst/>
                <a:latin typeface="Cambria" panose="02040503050406030204" pitchFamily="18" charset="0"/>
                <a:ea typeface="Cambria" panose="02040503050406030204" pitchFamily="18" charset="0"/>
              </a:rPr>
              <a:t> Finally, the script generates a classification report using the scikit-learn metrics module, which computes precision, recall, f1-score, and support for each class based on the matching objects. </a:t>
            </a:r>
            <a:br>
              <a:rPr lang="en-US" sz="1900" dirty="0">
                <a:effectLst/>
                <a:latin typeface="Times New Roman" panose="02020603050405020304" pitchFamily="18" charset="0"/>
                <a:ea typeface="Times New Roman" panose="02020603050405020304" pitchFamily="18" charset="0"/>
              </a:rPr>
            </a:br>
            <a:endParaRPr lang="en-US" sz="1900" dirty="0"/>
          </a:p>
        </p:txBody>
      </p:sp>
    </p:spTree>
    <p:extLst>
      <p:ext uri="{BB962C8B-B14F-4D97-AF65-F5344CB8AC3E}">
        <p14:creationId xmlns:p14="http://schemas.microsoft.com/office/powerpoint/2010/main" val="166299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snow, screenshot, winter, outdoor&#10;&#10;Description automatically generated">
            <a:extLst>
              <a:ext uri="{FF2B5EF4-FFF2-40B4-BE49-F238E27FC236}">
                <a16:creationId xmlns:a16="http://schemas.microsoft.com/office/drawing/2014/main" id="{168D8E80-23F2-23C9-7553-526693075D41}"/>
              </a:ext>
            </a:extLst>
          </p:cNvPr>
          <p:cNvPicPr>
            <a:picLocks noChangeAspect="1"/>
          </p:cNvPicPr>
          <p:nvPr/>
        </p:nvPicPr>
        <p:blipFill>
          <a:blip r:embed="rId2"/>
          <a:stretch>
            <a:fillRect/>
          </a:stretch>
        </p:blipFill>
        <p:spPr>
          <a:xfrm>
            <a:off x="2183946" y="759141"/>
            <a:ext cx="8484054" cy="5568203"/>
          </a:xfrm>
          <a:prstGeom prst="rect">
            <a:avLst/>
          </a:prstGeom>
        </p:spPr>
      </p:pic>
    </p:spTree>
    <p:extLst>
      <p:ext uri="{BB962C8B-B14F-4D97-AF65-F5344CB8AC3E}">
        <p14:creationId xmlns:p14="http://schemas.microsoft.com/office/powerpoint/2010/main" val="13081169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0EE8294-4110-44EB-8577-6CA8DF797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C45E44A-48F0-452E-94AB-C02C0355C6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6700" y="685800"/>
            <a:ext cx="74295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33BB1A-30A6-B470-1811-214973108EFA}"/>
              </a:ext>
            </a:extLst>
          </p:cNvPr>
          <p:cNvSpPr>
            <a:spLocks noGrp="1"/>
          </p:cNvSpPr>
          <p:nvPr>
            <p:ph type="title"/>
          </p:nvPr>
        </p:nvSpPr>
        <p:spPr>
          <a:xfrm>
            <a:off x="4762500" y="942449"/>
            <a:ext cx="6096000" cy="936840"/>
          </a:xfrm>
        </p:spPr>
        <p:txBody>
          <a:bodyPr>
            <a:normAutofit/>
          </a:bodyPr>
          <a:lstStyle/>
          <a:p>
            <a:pPr algn="ctr"/>
            <a:r>
              <a:rPr lang="en-US" b="1" dirty="0">
                <a:solidFill>
                  <a:schemeClr val="tx1"/>
                </a:solidFill>
              </a:rPr>
              <a:t>CONCLUSION</a:t>
            </a:r>
          </a:p>
        </p:txBody>
      </p:sp>
      <p:pic>
        <p:nvPicPr>
          <p:cNvPr id="5" name="Picture 4" descr="Group of people holding strings">
            <a:extLst>
              <a:ext uri="{FF2B5EF4-FFF2-40B4-BE49-F238E27FC236}">
                <a16:creationId xmlns:a16="http://schemas.microsoft.com/office/drawing/2014/main" id="{3AB49958-81B7-0338-03C5-92381793BF15}"/>
              </a:ext>
            </a:extLst>
          </p:cNvPr>
          <p:cNvPicPr>
            <a:picLocks noChangeAspect="1"/>
          </p:cNvPicPr>
          <p:nvPr/>
        </p:nvPicPr>
        <p:blipFill rotWithShape="1">
          <a:blip r:embed="rId2"/>
          <a:srcRect l="50635" r="14383" b="-1"/>
          <a:stretch/>
        </p:blipFill>
        <p:spPr>
          <a:xfrm>
            <a:off x="1" y="10"/>
            <a:ext cx="3390899" cy="6857990"/>
          </a:xfrm>
          <a:prstGeom prst="rect">
            <a:avLst/>
          </a:prstGeom>
        </p:spPr>
      </p:pic>
      <p:sp>
        <p:nvSpPr>
          <p:cNvPr id="3" name="Content Placeholder 2">
            <a:extLst>
              <a:ext uri="{FF2B5EF4-FFF2-40B4-BE49-F238E27FC236}">
                <a16:creationId xmlns:a16="http://schemas.microsoft.com/office/drawing/2014/main" id="{CF4D0954-59EA-8144-87FD-FD4F9F242B0C}"/>
              </a:ext>
            </a:extLst>
          </p:cNvPr>
          <p:cNvSpPr>
            <a:spLocks noGrp="1"/>
          </p:cNvSpPr>
          <p:nvPr>
            <p:ph idx="1"/>
          </p:nvPr>
        </p:nvSpPr>
        <p:spPr>
          <a:xfrm>
            <a:off x="4672977" y="2135938"/>
            <a:ext cx="6247233" cy="3535585"/>
          </a:xfrm>
        </p:spPr>
        <p:txBody>
          <a:bodyPr>
            <a:normAutofit/>
          </a:bodyPr>
          <a:lstStyle/>
          <a:p>
            <a:pPr>
              <a:buFont typeface="Wingdings" panose="05000000000000000000" pitchFamily="2" charset="2"/>
              <a:buChar char="§"/>
            </a:pPr>
            <a:r>
              <a:rPr lang="en-US" sz="2000" dirty="0">
                <a:solidFill>
                  <a:schemeClr val="tx1"/>
                </a:solidFill>
                <a:effectLst/>
                <a:latin typeface="Cambria" panose="02040503050406030204" pitchFamily="18" charset="0"/>
                <a:ea typeface="Cambria" panose="02040503050406030204" pitchFamily="18" charset="0"/>
              </a:rPr>
              <a:t>Our experiments showed that the performance of the models varied depending on </a:t>
            </a:r>
            <a:r>
              <a:rPr lang="en-US" sz="2000" b="1" dirty="0">
                <a:solidFill>
                  <a:schemeClr val="tx1"/>
                </a:solidFill>
                <a:effectLst/>
                <a:latin typeface="Cambria" panose="02040503050406030204" pitchFamily="18" charset="0"/>
                <a:ea typeface="Cambria" panose="02040503050406030204" pitchFamily="18" charset="0"/>
              </a:rPr>
              <a:t>the pedestrian scenarios</a:t>
            </a:r>
            <a:r>
              <a:rPr lang="en-US" sz="2000" dirty="0">
                <a:solidFill>
                  <a:schemeClr val="tx1"/>
                </a:solidFill>
                <a:effectLst/>
                <a:latin typeface="Cambria" panose="02040503050406030204" pitchFamily="18" charset="0"/>
                <a:ea typeface="Cambria" panose="02040503050406030204" pitchFamily="18" charset="0"/>
              </a:rPr>
              <a:t>, with </a:t>
            </a:r>
            <a:r>
              <a:rPr lang="en-US" sz="2000" b="1" dirty="0">
                <a:solidFill>
                  <a:schemeClr val="tx1"/>
                </a:solidFill>
                <a:effectLst/>
                <a:latin typeface="Cambria" panose="02040503050406030204" pitchFamily="18" charset="0"/>
                <a:ea typeface="Cambria" panose="02040503050406030204" pitchFamily="18" charset="0"/>
              </a:rPr>
              <a:t>better performance </a:t>
            </a:r>
            <a:r>
              <a:rPr lang="en-US" sz="2000" dirty="0">
                <a:solidFill>
                  <a:schemeClr val="tx1"/>
                </a:solidFill>
                <a:effectLst/>
                <a:latin typeface="Cambria" panose="02040503050406030204" pitchFamily="18" charset="0"/>
                <a:ea typeface="Cambria" panose="02040503050406030204" pitchFamily="18" charset="0"/>
              </a:rPr>
              <a:t>on images with </a:t>
            </a:r>
            <a:r>
              <a:rPr lang="en-US" sz="2000" b="1" dirty="0">
                <a:solidFill>
                  <a:schemeClr val="tx1"/>
                </a:solidFill>
                <a:effectLst/>
                <a:latin typeface="Cambria" panose="02040503050406030204" pitchFamily="18" charset="0"/>
                <a:ea typeface="Cambria" panose="02040503050406030204" pitchFamily="18" charset="0"/>
              </a:rPr>
              <a:t>fewer pedestrians and less occlusion</a:t>
            </a:r>
            <a:r>
              <a:rPr lang="en-US" sz="2000" dirty="0">
                <a:solidFill>
                  <a:schemeClr val="tx1"/>
                </a:solidFill>
                <a:effectLst/>
                <a:latin typeface="Cambria" panose="02040503050406030204" pitchFamily="18" charset="0"/>
                <a:ea typeface="Cambria" panose="02040503050406030204" pitchFamily="18" charset="0"/>
              </a:rPr>
              <a:t>. </a:t>
            </a:r>
          </a:p>
          <a:p>
            <a:pPr>
              <a:buFont typeface="Wingdings" panose="05000000000000000000" pitchFamily="2" charset="2"/>
              <a:buChar char="§"/>
            </a:pPr>
            <a:r>
              <a:rPr lang="en-US" sz="2000" dirty="0">
                <a:solidFill>
                  <a:schemeClr val="tx1"/>
                </a:solidFill>
                <a:effectLst/>
                <a:latin typeface="Cambria" panose="02040503050406030204" pitchFamily="18" charset="0"/>
                <a:ea typeface="Cambria" panose="02040503050406030204" pitchFamily="18" charset="0"/>
              </a:rPr>
              <a:t>We also found that </a:t>
            </a:r>
            <a:r>
              <a:rPr lang="en-US" sz="2000" b="1" dirty="0">
                <a:solidFill>
                  <a:schemeClr val="tx1"/>
                </a:solidFill>
                <a:effectLst/>
                <a:latin typeface="Cambria" panose="02040503050406030204" pitchFamily="18" charset="0"/>
                <a:ea typeface="Cambria" panose="02040503050406030204" pitchFamily="18" charset="0"/>
              </a:rPr>
              <a:t>data augmentation techniques</a:t>
            </a:r>
            <a:r>
              <a:rPr lang="en-US" sz="2000" dirty="0">
                <a:solidFill>
                  <a:schemeClr val="tx1"/>
                </a:solidFill>
                <a:effectLst/>
                <a:latin typeface="Cambria" panose="02040503050406030204" pitchFamily="18" charset="0"/>
                <a:ea typeface="Cambria" panose="02040503050406030204" pitchFamily="18" charset="0"/>
              </a:rPr>
              <a:t>, such as rotation, scaling, and cropping, can be effective in improving the </a:t>
            </a:r>
            <a:r>
              <a:rPr lang="en-US" sz="2000" b="1" dirty="0">
                <a:solidFill>
                  <a:schemeClr val="tx1"/>
                </a:solidFill>
                <a:effectLst/>
                <a:latin typeface="Cambria" panose="02040503050406030204" pitchFamily="18" charset="0"/>
                <a:ea typeface="Cambria" panose="02040503050406030204" pitchFamily="18" charset="0"/>
              </a:rPr>
              <a:t>model's performance and generalization ability. </a:t>
            </a:r>
            <a:endParaRPr lang="en-US" sz="2000" b="1" dirty="0">
              <a:solidFill>
                <a:schemeClr val="tx1"/>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121274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18">
            <a:extLst>
              <a:ext uri="{FF2B5EF4-FFF2-40B4-BE49-F238E27FC236}">
                <a16:creationId xmlns:a16="http://schemas.microsoft.com/office/drawing/2014/main" id="{9E433CB3-EAB2-4842-A1DD-7BC051B55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oup of people standing on a street corner&#10;&#10;Description automatically generated with medium confidence">
            <a:extLst>
              <a:ext uri="{FF2B5EF4-FFF2-40B4-BE49-F238E27FC236}">
                <a16:creationId xmlns:a16="http://schemas.microsoft.com/office/drawing/2014/main" id="{BE005AAD-DD51-B004-3557-ADF2FA9305F6}"/>
              </a:ext>
            </a:extLst>
          </p:cNvPr>
          <p:cNvPicPr>
            <a:picLocks noChangeAspect="1"/>
          </p:cNvPicPr>
          <p:nvPr/>
        </p:nvPicPr>
        <p:blipFill rotWithShape="1">
          <a:blip r:embed="rId2">
            <a:alphaModFix amt="23000"/>
          </a:blip>
          <a:srcRect t="3127" b="11968"/>
          <a:stretch/>
        </p:blipFill>
        <p:spPr>
          <a:xfrm>
            <a:off x="1" y="10"/>
            <a:ext cx="12192000" cy="6857990"/>
          </a:xfrm>
          <a:prstGeom prst="rect">
            <a:avLst/>
          </a:prstGeom>
          <a:effectLst>
            <a:glow>
              <a:schemeClr val="accent1">
                <a:alpha val="40000"/>
              </a:schemeClr>
            </a:glow>
            <a:outerShdw blurRad="685800" dist="50800" dir="5400000" algn="ctr" rotWithShape="0">
              <a:srgbClr val="000000">
                <a:alpha val="64000"/>
              </a:srgbClr>
            </a:outerShdw>
          </a:effectLst>
        </p:spPr>
      </p:pic>
      <p:sp>
        <p:nvSpPr>
          <p:cNvPr id="39" name="Rectangle 20">
            <a:extLst>
              <a:ext uri="{FF2B5EF4-FFF2-40B4-BE49-F238E27FC236}">
                <a16:creationId xmlns:a16="http://schemas.microsoft.com/office/drawing/2014/main" id="{B72D6322-BB79-455D-9295-EC9B9FA9D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896F3DC-5C1B-1D32-22CA-FA35FA297125}"/>
              </a:ext>
            </a:extLst>
          </p:cNvPr>
          <p:cNvSpPr>
            <a:spLocks noGrp="1"/>
          </p:cNvSpPr>
          <p:nvPr>
            <p:ph type="title"/>
          </p:nvPr>
        </p:nvSpPr>
        <p:spPr>
          <a:xfrm>
            <a:off x="707570" y="500743"/>
            <a:ext cx="10330543" cy="3015343"/>
          </a:xfrm>
        </p:spPr>
        <p:txBody>
          <a:bodyPr vert="horz" lIns="91440" tIns="45720" rIns="91440" bIns="45720" rtlCol="0" anchor="b">
            <a:normAutofit/>
          </a:bodyPr>
          <a:lstStyle/>
          <a:p>
            <a:pPr algn="ctr"/>
            <a:r>
              <a:rPr lang="en-US" sz="7200" b="1" kern="1200" cap="all" spc="300" baseline="0" dirty="0">
                <a:solidFill>
                  <a:schemeClr val="bg1"/>
                </a:solidFill>
                <a:latin typeface="+mj-lt"/>
                <a:ea typeface="+mj-ea"/>
                <a:cs typeface="+mj-cs"/>
              </a:rPr>
              <a:t>Thank</a:t>
            </a:r>
            <a:r>
              <a:rPr lang="en-US" sz="7200" b="1" kern="1200" cap="all" spc="300" baseline="0" dirty="0">
                <a:solidFill>
                  <a:schemeClr val="tx1"/>
                </a:solidFill>
                <a:latin typeface="+mj-lt"/>
                <a:ea typeface="+mj-ea"/>
                <a:cs typeface="+mj-cs"/>
              </a:rPr>
              <a:t> </a:t>
            </a:r>
            <a:r>
              <a:rPr lang="en-US" sz="7200" b="1" kern="1200" cap="all" spc="300" baseline="0" dirty="0">
                <a:solidFill>
                  <a:schemeClr val="bg1"/>
                </a:solidFill>
                <a:latin typeface="+mj-lt"/>
                <a:ea typeface="+mj-ea"/>
                <a:cs typeface="+mj-cs"/>
              </a:rPr>
              <a:t>You</a:t>
            </a:r>
          </a:p>
        </p:txBody>
      </p:sp>
    </p:spTree>
    <p:extLst>
      <p:ext uri="{BB962C8B-B14F-4D97-AF65-F5344CB8AC3E}">
        <p14:creationId xmlns:p14="http://schemas.microsoft.com/office/powerpoint/2010/main" val="581598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4D88A92C-0BD1-4D13-9480-9CA5056B10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850E0BE-0A13-43E4-9007-A06960852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1"/>
            <a:ext cx="6118275"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A5B6C778-3092-C5EF-3940-821FD0347886}"/>
              </a:ext>
            </a:extLst>
          </p:cNvPr>
          <p:cNvSpPr>
            <a:spLocks noGrp="1"/>
          </p:cNvSpPr>
          <p:nvPr>
            <p:ph type="title"/>
          </p:nvPr>
        </p:nvSpPr>
        <p:spPr>
          <a:xfrm>
            <a:off x="1050389" y="914881"/>
            <a:ext cx="5212188" cy="964407"/>
          </a:xfrm>
        </p:spPr>
        <p:txBody>
          <a:bodyPr>
            <a:normAutofit/>
          </a:bodyPr>
          <a:lstStyle/>
          <a:p>
            <a:pPr algn="ctr"/>
            <a:r>
              <a:rPr lang="en-US" sz="3000" b="1" dirty="0">
                <a:solidFill>
                  <a:schemeClr val="tx1"/>
                </a:solidFill>
                <a:effectLst/>
                <a:ea typeface="Calibri" panose="020F0502020204030204" pitchFamily="34" charset="0"/>
                <a:cs typeface="Times New Roman" panose="02020603050405020304" pitchFamily="18" charset="0"/>
              </a:rPr>
              <a:t>ABSTRACT</a:t>
            </a:r>
            <a:br>
              <a:rPr lang="en-US" sz="3000" dirty="0">
                <a:effectLst/>
                <a:latin typeface="Calibri" panose="020F0502020204030204" pitchFamily="34" charset="0"/>
                <a:ea typeface="Calibri" panose="020F0502020204030204" pitchFamily="34" charset="0"/>
                <a:cs typeface="Times New Roman" panose="02020603050405020304" pitchFamily="18" charset="0"/>
              </a:rPr>
            </a:br>
            <a:endParaRPr lang="en-US" sz="3000" dirty="0"/>
          </a:p>
        </p:txBody>
      </p:sp>
      <p:sp>
        <p:nvSpPr>
          <p:cNvPr id="5" name="Content Placeholder 4">
            <a:extLst>
              <a:ext uri="{FF2B5EF4-FFF2-40B4-BE49-F238E27FC236}">
                <a16:creationId xmlns:a16="http://schemas.microsoft.com/office/drawing/2014/main" id="{90C03E9A-68C8-FD63-D03D-6478D184E870}"/>
              </a:ext>
            </a:extLst>
          </p:cNvPr>
          <p:cNvSpPr>
            <a:spLocks noGrp="1"/>
          </p:cNvSpPr>
          <p:nvPr>
            <p:ph idx="1"/>
          </p:nvPr>
        </p:nvSpPr>
        <p:spPr>
          <a:xfrm>
            <a:off x="685800" y="2146570"/>
            <a:ext cx="6304280" cy="3754499"/>
          </a:xfrm>
        </p:spPr>
        <p:txBody>
          <a:bodyPr>
            <a:normAutofit/>
          </a:bodyPr>
          <a:lstStyle/>
          <a:p>
            <a:pPr marR="0">
              <a:lnSpc>
                <a:spcPct val="90000"/>
              </a:lnSpc>
              <a:spcBef>
                <a:spcPts val="0"/>
              </a:spcBef>
              <a:spcAft>
                <a:spcPts val="800"/>
              </a:spcAft>
            </a:pPr>
            <a:r>
              <a:rPr lang="en-US" sz="22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Pedestrian counting </a:t>
            </a:r>
            <a:r>
              <a:rPr lang="en-US" sz="2200" dirty="0">
                <a:solidFill>
                  <a:schemeClr val="tx1"/>
                </a:solidFill>
                <a:latin typeface="Cambria" panose="02040503050406030204" pitchFamily="18" charset="0"/>
                <a:ea typeface="Cambria" panose="02040503050406030204" pitchFamily="18" charset="0"/>
                <a:cs typeface="Times New Roman" panose="02020603050405020304" pitchFamily="18" charset="0"/>
              </a:rPr>
              <a:t>-</a:t>
            </a:r>
            <a:r>
              <a:rPr lang="en-US" sz="22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 an important task in various applications, including </a:t>
            </a:r>
            <a:r>
              <a:rPr lang="en-US" sz="22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urban planning, transportation, and crowd management.</a:t>
            </a:r>
          </a:p>
          <a:p>
            <a:pPr marR="0">
              <a:lnSpc>
                <a:spcPct val="90000"/>
              </a:lnSpc>
              <a:spcBef>
                <a:spcPts val="0"/>
              </a:spcBef>
              <a:spcAft>
                <a:spcPts val="800"/>
              </a:spcAft>
            </a:pPr>
            <a:r>
              <a:rPr lang="en-US" sz="22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 The goal of pedestrian counting is to accurately estimate the </a:t>
            </a:r>
            <a:r>
              <a:rPr lang="en-US" sz="22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number of pedestrians </a:t>
            </a:r>
            <a:r>
              <a:rPr lang="en-US" sz="22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that pass through a certain area at a specific time. </a:t>
            </a:r>
          </a:p>
          <a:p>
            <a:pPr marR="0">
              <a:lnSpc>
                <a:spcPct val="90000"/>
              </a:lnSpc>
              <a:spcBef>
                <a:spcPts val="0"/>
              </a:spcBef>
              <a:spcAft>
                <a:spcPts val="800"/>
              </a:spcAft>
            </a:pPr>
            <a:r>
              <a:rPr lang="en-US" sz="2200"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This information can be used </a:t>
            </a:r>
            <a:r>
              <a:rPr lang="en-US" sz="2200"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to optimize traffic flow, identify busy areas, and improve safety measures.</a:t>
            </a:r>
          </a:p>
          <a:p>
            <a:pPr>
              <a:lnSpc>
                <a:spcPct val="90000"/>
              </a:lnSpc>
            </a:pPr>
            <a:endParaRPr lang="en-US" sz="2200" dirty="0"/>
          </a:p>
        </p:txBody>
      </p:sp>
      <p:pic>
        <p:nvPicPr>
          <p:cNvPr id="7" name="Picture 6" descr="A group of people crossing a street&#10;&#10;Description automatically generated with medium confidence">
            <a:extLst>
              <a:ext uri="{FF2B5EF4-FFF2-40B4-BE49-F238E27FC236}">
                <a16:creationId xmlns:a16="http://schemas.microsoft.com/office/drawing/2014/main" id="{BC050A2C-99D5-B1AB-75B3-EF8E051FD2E4}"/>
              </a:ext>
            </a:extLst>
          </p:cNvPr>
          <p:cNvPicPr>
            <a:picLocks noChangeAspect="1"/>
          </p:cNvPicPr>
          <p:nvPr/>
        </p:nvPicPr>
        <p:blipFill rotWithShape="1">
          <a:blip r:embed="rId2"/>
          <a:srcRect l="33953" r="20408" b="-1"/>
          <a:stretch/>
        </p:blipFill>
        <p:spPr>
          <a:xfrm>
            <a:off x="7467600" y="10"/>
            <a:ext cx="4724400" cy="6857988"/>
          </a:xfrm>
          <a:prstGeom prst="rect">
            <a:avLst/>
          </a:prstGeom>
        </p:spPr>
      </p:pic>
    </p:spTree>
    <p:extLst>
      <p:ext uri="{BB962C8B-B14F-4D97-AF65-F5344CB8AC3E}">
        <p14:creationId xmlns:p14="http://schemas.microsoft.com/office/powerpoint/2010/main" val="21549362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F6BC6E-3C4A-5383-F692-E37304164C42}"/>
              </a:ext>
            </a:extLst>
          </p:cNvPr>
          <p:cNvSpPr>
            <a:spLocks noGrp="1"/>
          </p:cNvSpPr>
          <p:nvPr>
            <p:ph type="title"/>
          </p:nvPr>
        </p:nvSpPr>
        <p:spPr>
          <a:xfrm>
            <a:off x="1371600" y="1020728"/>
            <a:ext cx="9486900" cy="996061"/>
          </a:xfrm>
        </p:spPr>
        <p:txBody>
          <a:bodyPr anchor="b">
            <a:normAutofit/>
          </a:bodyPr>
          <a:lstStyle/>
          <a:p>
            <a:pPr algn="ctr"/>
            <a:r>
              <a:rPr lang="en-US" b="1" dirty="0">
                <a:solidFill>
                  <a:schemeClr val="tx1"/>
                </a:solidFill>
              </a:rPr>
              <a:t>INTRODUCTION</a:t>
            </a:r>
          </a:p>
        </p:txBody>
      </p:sp>
      <p:sp>
        <p:nvSpPr>
          <p:cNvPr id="3" name="Content Placeholder 2">
            <a:extLst>
              <a:ext uri="{FF2B5EF4-FFF2-40B4-BE49-F238E27FC236}">
                <a16:creationId xmlns:a16="http://schemas.microsoft.com/office/drawing/2014/main" id="{A2450E9C-589C-4F9A-6B90-290D755407FE}"/>
              </a:ext>
            </a:extLst>
          </p:cNvPr>
          <p:cNvSpPr>
            <a:spLocks noGrp="1"/>
          </p:cNvSpPr>
          <p:nvPr>
            <p:ph idx="1"/>
          </p:nvPr>
        </p:nvSpPr>
        <p:spPr>
          <a:xfrm>
            <a:off x="1371600" y="2200940"/>
            <a:ext cx="9486901" cy="3577854"/>
          </a:xfrm>
        </p:spPr>
        <p:txBody>
          <a:bodyPr>
            <a:normAutofit/>
          </a:bodyPr>
          <a:lstStyle/>
          <a:p>
            <a:pPr marR="0">
              <a:spcBef>
                <a:spcPts val="0"/>
              </a:spcBef>
              <a:spcAft>
                <a:spcPts val="800"/>
              </a:spcAft>
              <a:buFont typeface="Wingdings" panose="05000000000000000000" pitchFamily="2" charset="2"/>
              <a:buChar char="§"/>
            </a:pPr>
            <a:r>
              <a:rPr lang="en-US" b="1"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PIE (Pedestrian Intensity Estimation) -</a:t>
            </a:r>
            <a:r>
              <a:rPr lang="en-US" dirty="0">
                <a:solidFill>
                  <a:schemeClr val="tx1"/>
                </a:solidFill>
                <a:latin typeface="Cambria" panose="02040503050406030204" pitchFamily="18" charset="0"/>
                <a:ea typeface="Cambria" panose="02040503050406030204" pitchFamily="18" charset="0"/>
                <a:cs typeface="Times New Roman" panose="02020603050405020304" pitchFamily="18" charset="0"/>
              </a:rPr>
              <a:t> a l</a:t>
            </a:r>
            <a:r>
              <a:rPr lang="en-US"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arge-scale dataset used where set of models designed for the task of pedestrian counting.</a:t>
            </a:r>
          </a:p>
          <a:p>
            <a:pPr marR="0">
              <a:spcBef>
                <a:spcPts val="0"/>
              </a:spcBef>
              <a:spcAft>
                <a:spcPts val="800"/>
              </a:spcAft>
              <a:buFont typeface="Wingdings" panose="05000000000000000000" pitchFamily="2" charset="2"/>
              <a:buChar char="§"/>
            </a:pPr>
            <a:r>
              <a:rPr lang="en-US" dirty="0">
                <a:solidFill>
                  <a:schemeClr val="tx1"/>
                </a:solidFill>
                <a:latin typeface="Cambria" panose="02040503050406030204" pitchFamily="18" charset="0"/>
                <a:ea typeface="Cambria" panose="02040503050406030204" pitchFamily="18" charset="0"/>
                <a:cs typeface="Times New Roman" panose="02020603050405020304" pitchFamily="18" charset="0"/>
              </a:rPr>
              <a:t>C</a:t>
            </a:r>
            <a:r>
              <a:rPr lang="en-US" dirty="0">
                <a:solidFill>
                  <a:schemeClr val="tx1"/>
                </a:solidFill>
                <a:effectLst/>
                <a:latin typeface="Cambria" panose="02040503050406030204" pitchFamily="18" charset="0"/>
                <a:ea typeface="Cambria" panose="02040503050406030204" pitchFamily="18" charset="0"/>
                <a:cs typeface="Times New Roman" panose="02020603050405020304" pitchFamily="18" charset="0"/>
              </a:rPr>
              <a:t>reated to address the need for more accurate and reliable pedestrian counting methods, particularly in urban environments where pedestrian traffic can be dense and varied.</a:t>
            </a:r>
          </a:p>
          <a:p>
            <a:endParaRPr lang="en-US" dirty="0"/>
          </a:p>
        </p:txBody>
      </p:sp>
    </p:spTree>
    <p:extLst>
      <p:ext uri="{BB962C8B-B14F-4D97-AF65-F5344CB8AC3E}">
        <p14:creationId xmlns:p14="http://schemas.microsoft.com/office/powerpoint/2010/main" val="3948341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33F7ED-6412-6122-EF25-150D24CE817A}"/>
              </a:ext>
            </a:extLst>
          </p:cNvPr>
          <p:cNvSpPr>
            <a:spLocks noGrp="1"/>
          </p:cNvSpPr>
          <p:nvPr>
            <p:ph type="title"/>
          </p:nvPr>
        </p:nvSpPr>
        <p:spPr>
          <a:xfrm>
            <a:off x="1371600" y="1020728"/>
            <a:ext cx="9486900" cy="996061"/>
          </a:xfrm>
        </p:spPr>
        <p:txBody>
          <a:bodyPr anchor="b">
            <a:normAutofit/>
          </a:bodyPr>
          <a:lstStyle/>
          <a:p>
            <a:pPr marL="0" marR="0" algn="ctr">
              <a:spcBef>
                <a:spcPts val="0"/>
              </a:spcBef>
              <a:spcAft>
                <a:spcPts val="800"/>
              </a:spcAft>
            </a:pPr>
            <a:r>
              <a:rPr lang="en-US" b="1" dirty="0">
                <a:solidFill>
                  <a:schemeClr val="tx1"/>
                </a:solidFill>
                <a:effectLst/>
                <a:ea typeface="Calibri" panose="020F0502020204030204" pitchFamily="34" charset="0"/>
                <a:cs typeface="Times New Roman" panose="02020603050405020304" pitchFamily="18" charset="0"/>
              </a:rPr>
              <a:t>LITERATURE REVIEW</a:t>
            </a:r>
            <a:br>
              <a:rPr lang="en-US"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085CE81D-A7FA-C320-5786-0555BDCA6985}"/>
              </a:ext>
            </a:extLst>
          </p:cNvPr>
          <p:cNvSpPr>
            <a:spLocks noGrp="1"/>
          </p:cNvSpPr>
          <p:nvPr>
            <p:ph idx="1"/>
          </p:nvPr>
        </p:nvSpPr>
        <p:spPr>
          <a:xfrm>
            <a:off x="1143000" y="1711083"/>
            <a:ext cx="9486901" cy="3971260"/>
          </a:xfrm>
        </p:spPr>
        <p:txBody>
          <a:bodyPr>
            <a:noAutofit/>
          </a:bodyPr>
          <a:lstStyle/>
          <a:p>
            <a:pPr>
              <a:buFont typeface="Wingdings" panose="05000000000000000000" pitchFamily="2" charset="2"/>
              <a:buChar char="q"/>
            </a:pPr>
            <a:r>
              <a:rPr lang="en-US" sz="2000" dirty="0">
                <a:solidFill>
                  <a:schemeClr val="tx1"/>
                </a:solidFill>
                <a:effectLst/>
                <a:latin typeface="Cambria" panose="02040503050406030204" pitchFamily="18" charset="0"/>
                <a:ea typeface="Cambria" panose="02040503050406030204" pitchFamily="18" charset="0"/>
              </a:rPr>
              <a:t>The PIE dataset has been used in several studies for pedestrian counting, detection, tracking, and action prediction. </a:t>
            </a:r>
          </a:p>
          <a:p>
            <a:pPr>
              <a:buFont typeface="Wingdings" panose="05000000000000000000" pitchFamily="2" charset="2"/>
              <a:buChar char="q"/>
            </a:pPr>
            <a:r>
              <a:rPr lang="en-US" sz="2000" dirty="0">
                <a:solidFill>
                  <a:schemeClr val="tx1"/>
                </a:solidFill>
                <a:effectLst/>
                <a:latin typeface="Cambria" panose="02040503050406030204" pitchFamily="18" charset="0"/>
                <a:ea typeface="Cambria" panose="02040503050406030204" pitchFamily="18" charset="0"/>
              </a:rPr>
              <a:t>In a study by Tan et al. (2019)</a:t>
            </a:r>
          </a:p>
          <a:p>
            <a:pPr lvl="1">
              <a:buFont typeface="Wingdings" panose="05000000000000000000" pitchFamily="2" charset="2"/>
              <a:buChar char="§"/>
            </a:pPr>
            <a:r>
              <a:rPr lang="en-US" dirty="0">
                <a:solidFill>
                  <a:schemeClr val="tx1"/>
                </a:solidFill>
                <a:latin typeface="Cambria" panose="02040503050406030204" pitchFamily="18" charset="0"/>
                <a:ea typeface="Cambria" panose="02040503050406030204" pitchFamily="18" charset="0"/>
              </a:rPr>
              <a:t>A </a:t>
            </a:r>
            <a:r>
              <a:rPr lang="en-US" dirty="0">
                <a:solidFill>
                  <a:schemeClr val="tx1"/>
                </a:solidFill>
                <a:effectLst/>
                <a:latin typeface="Cambria" panose="02040503050406030204" pitchFamily="18" charset="0"/>
                <a:ea typeface="Cambria" panose="02040503050406030204" pitchFamily="18" charset="0"/>
              </a:rPr>
              <a:t>deep learning-based pedestrian detection and tracking algorithm was proposed and evaluated on the PIE dataset. </a:t>
            </a:r>
          </a:p>
          <a:p>
            <a:pPr lvl="1">
              <a:buFont typeface="Wingdings" panose="05000000000000000000" pitchFamily="2" charset="2"/>
              <a:buChar char="§"/>
            </a:pPr>
            <a:r>
              <a:rPr lang="en-US" dirty="0">
                <a:solidFill>
                  <a:schemeClr val="tx1"/>
                </a:solidFill>
                <a:effectLst/>
                <a:latin typeface="Cambria" panose="02040503050406030204" pitchFamily="18" charset="0"/>
                <a:ea typeface="Cambria" panose="02040503050406030204" pitchFamily="18" charset="0"/>
              </a:rPr>
              <a:t>The algorithm achieved high accuracy in both detection and tracking tasks and was able to handle occlusions and complex pedestrian behaviors</a:t>
            </a:r>
          </a:p>
          <a:p>
            <a:pPr>
              <a:buFont typeface="Wingdings" panose="05000000000000000000" pitchFamily="2" charset="2"/>
              <a:buChar char="q"/>
            </a:pPr>
            <a:r>
              <a:rPr lang="en-US" sz="2000" dirty="0">
                <a:solidFill>
                  <a:schemeClr val="tx1"/>
                </a:solidFill>
                <a:effectLst/>
                <a:latin typeface="Cambria" panose="02040503050406030204" pitchFamily="18" charset="0"/>
                <a:ea typeface="Cambria" panose="02040503050406030204" pitchFamily="18" charset="0"/>
              </a:rPr>
              <a:t>In a study by </a:t>
            </a:r>
            <a:r>
              <a:rPr lang="en-US" sz="2000" dirty="0" err="1">
                <a:solidFill>
                  <a:schemeClr val="tx1"/>
                </a:solidFill>
                <a:effectLst/>
                <a:latin typeface="Cambria" panose="02040503050406030204" pitchFamily="18" charset="0"/>
                <a:ea typeface="Cambria" panose="02040503050406030204" pitchFamily="18" charset="0"/>
              </a:rPr>
              <a:t>Shafaei</a:t>
            </a:r>
            <a:r>
              <a:rPr lang="en-US" sz="2000" dirty="0">
                <a:solidFill>
                  <a:schemeClr val="tx1"/>
                </a:solidFill>
                <a:effectLst/>
                <a:latin typeface="Cambria" panose="02040503050406030204" pitchFamily="18" charset="0"/>
                <a:ea typeface="Cambria" panose="02040503050406030204" pitchFamily="18" charset="0"/>
              </a:rPr>
              <a:t> et al. (2020),</a:t>
            </a:r>
          </a:p>
          <a:p>
            <a:pPr lvl="1">
              <a:buFont typeface="Wingdings" panose="05000000000000000000" pitchFamily="2" charset="2"/>
              <a:buChar char="q"/>
            </a:pPr>
            <a:r>
              <a:rPr lang="en-US" dirty="0">
                <a:solidFill>
                  <a:schemeClr val="tx1"/>
                </a:solidFill>
                <a:effectLst/>
                <a:latin typeface="Cambria" panose="02040503050406030204" pitchFamily="18" charset="0"/>
                <a:ea typeface="Cambria" panose="02040503050406030204" pitchFamily="18" charset="0"/>
              </a:rPr>
              <a:t> </a:t>
            </a:r>
            <a:r>
              <a:rPr lang="en-US" dirty="0">
                <a:solidFill>
                  <a:schemeClr val="tx1"/>
                </a:solidFill>
                <a:latin typeface="Cambria" panose="02040503050406030204" pitchFamily="18" charset="0"/>
                <a:ea typeface="Cambria" panose="02040503050406030204" pitchFamily="18" charset="0"/>
              </a:rPr>
              <a:t>A</a:t>
            </a:r>
            <a:r>
              <a:rPr lang="en-US" dirty="0">
                <a:solidFill>
                  <a:schemeClr val="tx1"/>
                </a:solidFill>
                <a:effectLst/>
                <a:latin typeface="Cambria" panose="02040503050406030204" pitchFamily="18" charset="0"/>
                <a:ea typeface="Cambria" panose="02040503050406030204" pitchFamily="18" charset="0"/>
              </a:rPr>
              <a:t> novel approach for pedestrian action prediction was proposed, which utilizes spatial and temporal information in the PIE dataset. </a:t>
            </a:r>
          </a:p>
          <a:p>
            <a:pPr lvl="1">
              <a:buFont typeface="Wingdings" panose="05000000000000000000" pitchFamily="2" charset="2"/>
              <a:buChar char="q"/>
            </a:pPr>
            <a:r>
              <a:rPr lang="en-US" dirty="0">
                <a:solidFill>
                  <a:schemeClr val="tx1"/>
                </a:solidFill>
                <a:effectLst/>
                <a:latin typeface="Cambria" panose="02040503050406030204" pitchFamily="18" charset="0"/>
                <a:ea typeface="Cambria" panose="02040503050406030204" pitchFamily="18" charset="0"/>
              </a:rPr>
              <a:t>The proposed approach achieved state-of-the-art results in pedestrian action prediction tasks.</a:t>
            </a:r>
          </a:p>
        </p:txBody>
      </p:sp>
    </p:spTree>
    <p:extLst>
      <p:ext uri="{BB962C8B-B14F-4D97-AF65-F5344CB8AC3E}">
        <p14:creationId xmlns:p14="http://schemas.microsoft.com/office/powerpoint/2010/main" val="138866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3B3350BC-94B2-40C9-9DCD-97E6FE1D4A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D755EF8-E2AA-40E1-AF58-9082672EA8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534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7" name="Rectangle 26">
            <a:extLst>
              <a:ext uri="{FF2B5EF4-FFF2-40B4-BE49-F238E27FC236}">
                <a16:creationId xmlns:a16="http://schemas.microsoft.com/office/drawing/2014/main" id="{32FB1ED1-ED0F-464E-8D0B-6E737340B8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67818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04AEEF-44B0-0FE2-7E60-640F8B69B391}"/>
              </a:ext>
            </a:extLst>
          </p:cNvPr>
          <p:cNvSpPr>
            <a:spLocks noGrp="1"/>
          </p:cNvSpPr>
          <p:nvPr>
            <p:ph type="title"/>
          </p:nvPr>
        </p:nvSpPr>
        <p:spPr>
          <a:xfrm>
            <a:off x="885023" y="667327"/>
            <a:ext cx="5600987" cy="895265"/>
          </a:xfrm>
        </p:spPr>
        <p:txBody>
          <a:bodyPr>
            <a:normAutofit fontScale="90000"/>
          </a:bodyPr>
          <a:lstStyle/>
          <a:p>
            <a:pPr algn="ctr">
              <a:spcBef>
                <a:spcPts val="0"/>
              </a:spcBef>
              <a:spcAft>
                <a:spcPts val="800"/>
              </a:spcAft>
            </a:pPr>
            <a:br>
              <a:rPr lang="en-US" sz="800" b="1" dirty="0">
                <a:effectLst/>
                <a:latin typeface="Arial" panose="020B0604020202020204" pitchFamily="34" charset="0"/>
                <a:ea typeface="Calibri" panose="020F0502020204030204" pitchFamily="34" charset="0"/>
                <a:cs typeface="Times New Roman" panose="02020603050405020304" pitchFamily="18" charset="0"/>
              </a:rPr>
            </a:br>
            <a:br>
              <a:rPr lang="en-US" sz="800" b="1" dirty="0">
                <a:effectLst/>
                <a:latin typeface="Arial" panose="020B0604020202020204" pitchFamily="34" charset="0"/>
                <a:ea typeface="Calibri" panose="020F0502020204030204" pitchFamily="34" charset="0"/>
                <a:cs typeface="Times New Roman" panose="02020603050405020304" pitchFamily="18" charset="0"/>
              </a:rPr>
            </a:br>
            <a:br>
              <a:rPr lang="en-US" sz="800" b="1" dirty="0">
                <a:effectLst/>
                <a:latin typeface="Arial" panose="020B0604020202020204" pitchFamily="34" charset="0"/>
                <a:ea typeface="Calibri" panose="020F0502020204030204" pitchFamily="34" charset="0"/>
                <a:cs typeface="Times New Roman" panose="02020603050405020304" pitchFamily="18" charset="0"/>
              </a:rPr>
            </a:br>
            <a:br>
              <a:rPr lang="en-US" sz="800" b="1" dirty="0">
                <a:effectLst/>
                <a:latin typeface="Arial" panose="020B0604020202020204" pitchFamily="34" charset="0"/>
                <a:ea typeface="Calibri" panose="020F0502020204030204" pitchFamily="34" charset="0"/>
                <a:cs typeface="Times New Roman" panose="02020603050405020304" pitchFamily="18" charset="0"/>
              </a:rPr>
            </a:br>
            <a:br>
              <a:rPr lang="en-US" sz="800" b="1" dirty="0">
                <a:effectLst/>
                <a:latin typeface="Arial" panose="020B0604020202020204" pitchFamily="34" charset="0"/>
                <a:ea typeface="Calibri" panose="020F0502020204030204" pitchFamily="34" charset="0"/>
                <a:cs typeface="Times New Roman" panose="02020603050405020304" pitchFamily="18" charset="0"/>
              </a:rPr>
            </a:br>
            <a:br>
              <a:rPr lang="en-US" sz="800" b="1" dirty="0">
                <a:effectLst/>
                <a:latin typeface="Arial" panose="020B0604020202020204" pitchFamily="34" charset="0"/>
                <a:ea typeface="Calibri" panose="020F0502020204030204" pitchFamily="34" charset="0"/>
                <a:cs typeface="Times New Roman" panose="02020603050405020304" pitchFamily="18" charset="0"/>
              </a:rPr>
            </a:br>
            <a:br>
              <a:rPr lang="en-US" sz="800" b="1" dirty="0">
                <a:effectLst/>
                <a:latin typeface="Arial" panose="020B0604020202020204" pitchFamily="34" charset="0"/>
                <a:ea typeface="Calibri" panose="020F0502020204030204" pitchFamily="34" charset="0"/>
                <a:cs typeface="Times New Roman" panose="02020603050405020304" pitchFamily="18" charset="0"/>
              </a:rPr>
            </a:br>
            <a:br>
              <a:rPr lang="en-US" sz="3600" b="1" dirty="0">
                <a:effectLst/>
                <a:ea typeface="Calibri" panose="020F0502020204030204" pitchFamily="34" charset="0"/>
                <a:cs typeface="Times New Roman" panose="02020603050405020304" pitchFamily="18" charset="0"/>
              </a:rPr>
            </a:br>
            <a:r>
              <a:rPr lang="en-US" sz="3600" b="1" dirty="0">
                <a:effectLst/>
                <a:ea typeface="Calibri" panose="020F0502020204030204" pitchFamily="34" charset="0"/>
                <a:cs typeface="Times New Roman" panose="02020603050405020304" pitchFamily="18" charset="0"/>
              </a:rPr>
              <a:t>Dataset</a:t>
            </a:r>
            <a:br>
              <a:rPr lang="en-US" sz="800" dirty="0">
                <a:effectLst/>
                <a:latin typeface="Arial" panose="020B0604020202020204" pitchFamily="34" charset="0"/>
                <a:ea typeface="Calibri" panose="020F0502020204030204" pitchFamily="34" charset="0"/>
              </a:rPr>
            </a:br>
            <a:br>
              <a:rPr lang="en-US" sz="800" dirty="0">
                <a:effectLst/>
                <a:latin typeface="Calibri" panose="020F0502020204030204" pitchFamily="34" charset="0"/>
                <a:ea typeface="Calibri" panose="020F0502020204030204" pitchFamily="34" charset="0"/>
                <a:cs typeface="Times New Roman" panose="02020603050405020304" pitchFamily="18" charset="0"/>
              </a:rPr>
            </a:br>
            <a:r>
              <a:rPr lang="en-US" sz="800" b="1" dirty="0">
                <a:effectLst/>
                <a:latin typeface="Arial" panose="020B0604020202020204" pitchFamily="34" charset="0"/>
                <a:ea typeface="Calibri" panose="020F0502020204030204" pitchFamily="34" charset="0"/>
                <a:cs typeface="Times New Roman" panose="02020603050405020304" pitchFamily="18" charset="0"/>
              </a:rPr>
              <a:t> </a:t>
            </a:r>
            <a:endParaRPr lang="en-US" sz="800" dirty="0"/>
          </a:p>
        </p:txBody>
      </p:sp>
      <p:sp>
        <p:nvSpPr>
          <p:cNvPr id="3" name="Content Placeholder 2">
            <a:extLst>
              <a:ext uri="{FF2B5EF4-FFF2-40B4-BE49-F238E27FC236}">
                <a16:creationId xmlns:a16="http://schemas.microsoft.com/office/drawing/2014/main" id="{D50D13C5-F989-562E-EB8A-BC9B4E42503F}"/>
              </a:ext>
            </a:extLst>
          </p:cNvPr>
          <p:cNvSpPr>
            <a:spLocks noGrp="1"/>
          </p:cNvSpPr>
          <p:nvPr>
            <p:ph idx="1"/>
          </p:nvPr>
        </p:nvSpPr>
        <p:spPr>
          <a:xfrm>
            <a:off x="772885" y="1306286"/>
            <a:ext cx="6607629" cy="4422898"/>
          </a:xfrm>
        </p:spPr>
        <p:txBody>
          <a:bodyPr>
            <a:noAutofit/>
          </a:bodyPr>
          <a:lstStyle/>
          <a:p>
            <a:pPr marL="0" indent="0">
              <a:lnSpc>
                <a:spcPct val="90000"/>
              </a:lnSpc>
              <a:buNone/>
            </a:pPr>
            <a:r>
              <a:rPr lang="en-US" sz="1800" dirty="0">
                <a:effectLst/>
                <a:latin typeface="Cambria" panose="02040503050406030204" pitchFamily="18" charset="0"/>
                <a:ea typeface="Cambria" panose="02040503050406030204" pitchFamily="18" charset="0"/>
              </a:rPr>
              <a:t>The PIE dataset </a:t>
            </a:r>
          </a:p>
          <a:p>
            <a:pPr>
              <a:lnSpc>
                <a:spcPct val="90000"/>
              </a:lnSpc>
              <a:buFont typeface="Wingdings" panose="05000000000000000000" pitchFamily="2" charset="2"/>
              <a:buChar char="§"/>
            </a:pPr>
            <a:r>
              <a:rPr lang="en-US" sz="1800" b="1" dirty="0">
                <a:effectLst/>
                <a:latin typeface="Cambria" panose="02040503050406030204" pitchFamily="18" charset="0"/>
                <a:ea typeface="Cambria" panose="02040503050406030204" pitchFamily="18" charset="0"/>
              </a:rPr>
              <a:t>Large dataset </a:t>
            </a:r>
          </a:p>
          <a:p>
            <a:pPr>
              <a:lnSpc>
                <a:spcPct val="90000"/>
              </a:lnSpc>
              <a:buFont typeface="Wingdings" panose="05000000000000000000" pitchFamily="2" charset="2"/>
              <a:buChar char="§"/>
            </a:pPr>
            <a:r>
              <a:rPr lang="en-US" sz="1800" dirty="0">
                <a:latin typeface="Cambria" panose="02040503050406030204" pitchFamily="18" charset="0"/>
                <a:ea typeface="Cambria" panose="02040503050406030204" pitchFamily="18" charset="0"/>
              </a:rPr>
              <a:t>C</a:t>
            </a:r>
            <a:r>
              <a:rPr lang="en-US" sz="1800" dirty="0">
                <a:effectLst/>
                <a:latin typeface="Cambria" panose="02040503050406030204" pitchFamily="18" charset="0"/>
                <a:ea typeface="Cambria" panose="02040503050406030204" pitchFamily="18" charset="0"/>
              </a:rPr>
              <a:t>onsists of over 6 hours of driving footage captured in downtown Toronto using a calibrated monocular dashboard camera. </a:t>
            </a:r>
            <a:endParaRPr lang="en-US" sz="1800" dirty="0">
              <a:latin typeface="Cambria" panose="02040503050406030204" pitchFamily="18" charset="0"/>
              <a:ea typeface="Cambria" panose="02040503050406030204" pitchFamily="18" charset="0"/>
            </a:endParaRPr>
          </a:p>
          <a:p>
            <a:pPr>
              <a:lnSpc>
                <a:spcPct val="90000"/>
              </a:lnSpc>
              <a:buFont typeface="Wingdings" panose="05000000000000000000" pitchFamily="2" charset="2"/>
              <a:buChar char="§"/>
            </a:pPr>
            <a:r>
              <a:rPr lang="en-US" sz="1800" dirty="0">
                <a:latin typeface="Cambria" panose="02040503050406030204" pitchFamily="18" charset="0"/>
                <a:ea typeface="Cambria" panose="02040503050406030204" pitchFamily="18" charset="0"/>
              </a:rPr>
              <a:t>V</a:t>
            </a:r>
            <a:r>
              <a:rPr lang="en-US" sz="1800" dirty="0">
                <a:effectLst/>
                <a:latin typeface="Cambria" panose="02040503050406030204" pitchFamily="18" charset="0"/>
                <a:ea typeface="Cambria" panose="02040503050406030204" pitchFamily="18" charset="0"/>
              </a:rPr>
              <a:t>ideos were recorded in HD format at 30 frames per second and split into approximately 10-minute long chunks.</a:t>
            </a:r>
          </a:p>
          <a:p>
            <a:pPr>
              <a:lnSpc>
                <a:spcPct val="90000"/>
              </a:lnSpc>
              <a:buFont typeface="Wingdings" panose="05000000000000000000" pitchFamily="2" charset="2"/>
              <a:buChar char="§"/>
            </a:pPr>
            <a:r>
              <a:rPr lang="en-US" sz="1800" dirty="0">
                <a:effectLst/>
                <a:latin typeface="Cambria" panose="02040503050406030204" pitchFamily="18" charset="0"/>
                <a:ea typeface="Cambria" panose="02040503050406030204" pitchFamily="18" charset="0"/>
              </a:rPr>
              <a:t> Footage captured with calibrated monocular dashboard camera </a:t>
            </a:r>
            <a:r>
              <a:rPr lang="en-US" sz="1800" dirty="0" err="1">
                <a:effectLst/>
                <a:latin typeface="Cambria" panose="02040503050406030204" pitchFamily="18" charset="0"/>
                <a:ea typeface="Cambria" panose="02040503050406030204" pitchFamily="18" charset="0"/>
              </a:rPr>
              <a:t>Waylens</a:t>
            </a:r>
            <a:r>
              <a:rPr lang="en-US" sz="1800" dirty="0">
                <a:effectLst/>
                <a:latin typeface="Cambria" panose="02040503050406030204" pitchFamily="18" charset="0"/>
                <a:ea typeface="Cambria" panose="02040503050406030204" pitchFamily="18" charset="0"/>
              </a:rPr>
              <a:t> Horizon equipped with 157◦ wide angle lens.</a:t>
            </a:r>
          </a:p>
          <a:p>
            <a:pPr>
              <a:lnSpc>
                <a:spcPct val="90000"/>
              </a:lnSpc>
              <a:buFont typeface="Wingdings" panose="05000000000000000000" pitchFamily="2" charset="2"/>
              <a:buChar char="§"/>
            </a:pPr>
            <a:r>
              <a:rPr lang="en-US" sz="1800" dirty="0">
                <a:effectLst/>
                <a:latin typeface="Cambria" panose="02040503050406030204" pitchFamily="18" charset="0"/>
                <a:ea typeface="Cambria" panose="02040503050406030204" pitchFamily="18" charset="0"/>
              </a:rPr>
              <a:t> All videos are recorded in HD format (1920 × 1080 </a:t>
            </a:r>
            <a:r>
              <a:rPr lang="en-US" sz="1800" dirty="0" err="1">
                <a:effectLst/>
                <a:latin typeface="Cambria" panose="02040503050406030204" pitchFamily="18" charset="0"/>
                <a:ea typeface="Cambria" panose="02040503050406030204" pitchFamily="18" charset="0"/>
              </a:rPr>
              <a:t>px</a:t>
            </a:r>
            <a:r>
              <a:rPr lang="en-US" sz="1800" dirty="0">
                <a:effectLst/>
                <a:latin typeface="Cambria" panose="02040503050406030204" pitchFamily="18" charset="0"/>
                <a:ea typeface="Cambria" panose="02040503050406030204" pitchFamily="18" charset="0"/>
              </a:rPr>
              <a:t>) at 30 fps. </a:t>
            </a:r>
          </a:p>
          <a:p>
            <a:pPr>
              <a:lnSpc>
                <a:spcPct val="90000"/>
              </a:lnSpc>
              <a:buFont typeface="Wingdings" panose="05000000000000000000" pitchFamily="2" charset="2"/>
              <a:buChar char="§"/>
            </a:pPr>
            <a:r>
              <a:rPr lang="en-US" sz="1800" dirty="0">
                <a:effectLst/>
                <a:latin typeface="Cambria" panose="02040503050406030204" pitchFamily="18" charset="0"/>
                <a:ea typeface="Cambria" panose="02040503050406030204" pitchFamily="18" charset="0"/>
              </a:rPr>
              <a:t>The camera was placed inside the vehicle below the rear-view mirror.  </a:t>
            </a:r>
            <a:endParaRPr lang="en-US" sz="1800" dirty="0">
              <a:latin typeface="Cambria" panose="02040503050406030204" pitchFamily="18" charset="0"/>
              <a:ea typeface="Cambria" panose="02040503050406030204" pitchFamily="18" charset="0"/>
            </a:endParaRPr>
          </a:p>
          <a:p>
            <a:pPr>
              <a:lnSpc>
                <a:spcPct val="90000"/>
              </a:lnSpc>
              <a:buFont typeface="Wingdings" panose="05000000000000000000" pitchFamily="2" charset="2"/>
              <a:buChar char="§"/>
            </a:pPr>
            <a:r>
              <a:rPr lang="en-US" sz="1800" dirty="0">
                <a:effectLst/>
                <a:latin typeface="Cambria" panose="02040503050406030204" pitchFamily="18" charset="0"/>
                <a:ea typeface="Cambria" panose="02040503050406030204" pitchFamily="18" charset="0"/>
              </a:rPr>
              <a:t> Contains a wide range of pedestrian behaviors and locations, including areas with high foot traffic and narrow streets, as well as wide boulevards with fewer pedestrians.</a:t>
            </a:r>
            <a:endParaRPr lang="en-US" sz="1800" dirty="0">
              <a:latin typeface="Cambria" panose="02040503050406030204" pitchFamily="18" charset="0"/>
              <a:ea typeface="Cambria" panose="02040503050406030204" pitchFamily="18" charset="0"/>
            </a:endParaRPr>
          </a:p>
        </p:txBody>
      </p:sp>
      <p:pic>
        <p:nvPicPr>
          <p:cNvPr id="6" name="Picture 5" descr="A picture containing text, screenshot, plot, line&#10;&#10;Description automatically generated">
            <a:extLst>
              <a:ext uri="{FF2B5EF4-FFF2-40B4-BE49-F238E27FC236}">
                <a16:creationId xmlns:a16="http://schemas.microsoft.com/office/drawing/2014/main" id="{8B173AFE-47FA-266B-EFC6-FB2DA44B5A8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22153" b="-1"/>
          <a:stretch/>
        </p:blipFill>
        <p:spPr bwMode="auto">
          <a:xfrm>
            <a:off x="8360228" y="181294"/>
            <a:ext cx="3607692" cy="3247706"/>
          </a:xfrm>
          <a:prstGeom prst="rect">
            <a:avLst/>
          </a:prstGeom>
          <a:noFill/>
        </p:spPr>
      </p:pic>
      <p:pic>
        <p:nvPicPr>
          <p:cNvPr id="4" name="Picture 3" descr="A picture containing text, screenshot, plot, line&#10;&#10;Description automatically generated">
            <a:extLst>
              <a:ext uri="{FF2B5EF4-FFF2-40B4-BE49-F238E27FC236}">
                <a16:creationId xmlns:a16="http://schemas.microsoft.com/office/drawing/2014/main" id="{7B4A7162-B26C-C584-4E40-2A489B2548E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23847"/>
          <a:stretch/>
        </p:blipFill>
        <p:spPr bwMode="auto">
          <a:xfrm>
            <a:off x="8545284" y="3701143"/>
            <a:ext cx="3422635" cy="3149617"/>
          </a:xfrm>
          <a:prstGeom prst="rect">
            <a:avLst/>
          </a:prstGeom>
          <a:noFill/>
        </p:spPr>
      </p:pic>
    </p:spTree>
    <p:extLst>
      <p:ext uri="{BB962C8B-B14F-4D97-AF65-F5344CB8AC3E}">
        <p14:creationId xmlns:p14="http://schemas.microsoft.com/office/powerpoint/2010/main" val="3548341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4D7CB"/>
        </a:solidFill>
        <a:effectLst/>
      </p:bgPr>
    </p:bg>
    <p:spTree>
      <p:nvGrpSpPr>
        <p:cNvPr id="1" name=""/>
        <p:cNvGrpSpPr/>
        <p:nvPr/>
      </p:nvGrpSpPr>
      <p:grpSpPr>
        <a:xfrm>
          <a:off x="0" y="0"/>
          <a:ext cx="0" cy="0"/>
          <a:chOff x="0" y="0"/>
          <a:chExt cx="0" cy="0"/>
        </a:xfrm>
      </p:grpSpPr>
      <p:sp>
        <p:nvSpPr>
          <p:cNvPr id="2" name="Title 1" hidden="1">
            <a:extLst>
              <a:ext uri="{FF2B5EF4-FFF2-40B4-BE49-F238E27FC236}">
                <a16:creationId xmlns:a16="http://schemas.microsoft.com/office/drawing/2014/main" id="{E6244F0E-E7B6-4A04-8DC8-B38361AF9B9D}"/>
              </a:ext>
            </a:extLst>
          </p:cNvPr>
          <p:cNvSpPr>
            <a:spLocks noGrp="1"/>
          </p:cNvSpPr>
          <p:nvPr>
            <p:ph type="title"/>
          </p:nvPr>
        </p:nvSpPr>
        <p:spPr/>
        <p:txBody>
          <a:bodyPr/>
          <a:lstStyle/>
          <a:p>
            <a:r>
              <a:rPr lang="en-US" dirty="0"/>
              <a:t>Slide 1</a:t>
            </a:r>
          </a:p>
        </p:txBody>
      </p:sp>
      <p:sp>
        <p:nvSpPr>
          <p:cNvPr id="6" name="Text Placeholder 5">
            <a:extLst>
              <a:ext uri="{FF2B5EF4-FFF2-40B4-BE49-F238E27FC236}">
                <a16:creationId xmlns:a16="http://schemas.microsoft.com/office/drawing/2014/main" id="{9AC6757E-BE18-477E-893D-3D8A1C30EB7C}"/>
              </a:ext>
            </a:extLst>
          </p:cNvPr>
          <p:cNvSpPr>
            <a:spLocks noGrp="1"/>
          </p:cNvSpPr>
          <p:nvPr>
            <p:ph type="body" sz="quarter" idx="11"/>
          </p:nvPr>
        </p:nvSpPr>
        <p:spPr>
          <a:xfrm>
            <a:off x="103084" y="456096"/>
            <a:ext cx="1725716" cy="618324"/>
          </a:xfrm>
        </p:spPr>
        <p:txBody>
          <a:bodyPr/>
          <a:lstStyle/>
          <a:p>
            <a:r>
              <a:rPr lang="en-US" dirty="0"/>
              <a:t>Collecting the data and performing preprocessing</a:t>
            </a:r>
          </a:p>
        </p:txBody>
      </p:sp>
      <p:sp>
        <p:nvSpPr>
          <p:cNvPr id="3" name="Text Placeholder 2">
            <a:extLst>
              <a:ext uri="{FF2B5EF4-FFF2-40B4-BE49-F238E27FC236}">
                <a16:creationId xmlns:a16="http://schemas.microsoft.com/office/drawing/2014/main" id="{7E52D932-072D-4F6F-9565-39F33727B176}"/>
              </a:ext>
            </a:extLst>
          </p:cNvPr>
          <p:cNvSpPr>
            <a:spLocks noGrp="1"/>
          </p:cNvSpPr>
          <p:nvPr>
            <p:ph type="body" sz="quarter" idx="10"/>
          </p:nvPr>
        </p:nvSpPr>
        <p:spPr>
          <a:xfrm>
            <a:off x="103084" y="258765"/>
            <a:ext cx="1649516" cy="248133"/>
          </a:xfrm>
        </p:spPr>
        <p:txBody>
          <a:bodyPr/>
          <a:lstStyle/>
          <a:p>
            <a:r>
              <a:rPr lang="en-US" dirty="0"/>
              <a:t>Data </a:t>
            </a:r>
          </a:p>
        </p:txBody>
      </p:sp>
      <p:sp>
        <p:nvSpPr>
          <p:cNvPr id="4" name="Freeform 18" descr="Icon of flow chart"/>
          <p:cNvSpPr>
            <a:spLocks/>
          </p:cNvSpPr>
          <p:nvPr/>
        </p:nvSpPr>
        <p:spPr bwMode="auto">
          <a:xfrm>
            <a:off x="276306" y="1649550"/>
            <a:ext cx="941542" cy="596907"/>
          </a:xfrm>
          <a:custGeom>
            <a:avLst/>
            <a:gdLst/>
            <a:ahLst/>
            <a:cxnLst>
              <a:cxn ang="0">
                <a:pos x="2952" y="1466"/>
              </a:cxn>
              <a:cxn ang="0">
                <a:pos x="2952" y="1102"/>
              </a:cxn>
              <a:cxn ang="0">
                <a:pos x="1727" y="1102"/>
              </a:cxn>
              <a:cxn ang="0">
                <a:pos x="1727" y="822"/>
              </a:cxn>
              <a:cxn ang="0">
                <a:pos x="2270" y="822"/>
              </a:cxn>
              <a:cxn ang="0">
                <a:pos x="2270" y="0"/>
              </a:cxn>
              <a:cxn ang="0">
                <a:pos x="1073" y="0"/>
              </a:cxn>
              <a:cxn ang="0">
                <a:pos x="1073" y="822"/>
              </a:cxn>
              <a:cxn ang="0">
                <a:pos x="1615" y="822"/>
              </a:cxn>
              <a:cxn ang="0">
                <a:pos x="1615" y="1102"/>
              </a:cxn>
              <a:cxn ang="0">
                <a:pos x="392" y="1102"/>
              </a:cxn>
              <a:cxn ang="0">
                <a:pos x="392" y="1466"/>
              </a:cxn>
              <a:cxn ang="0">
                <a:pos x="0" y="1466"/>
              </a:cxn>
              <a:cxn ang="0">
                <a:pos x="0" y="2120"/>
              </a:cxn>
              <a:cxn ang="0">
                <a:pos x="951" y="2120"/>
              </a:cxn>
              <a:cxn ang="0">
                <a:pos x="951" y="1466"/>
              </a:cxn>
              <a:cxn ang="0">
                <a:pos x="504" y="1466"/>
              </a:cxn>
              <a:cxn ang="0">
                <a:pos x="504" y="1214"/>
              </a:cxn>
              <a:cxn ang="0">
                <a:pos x="1615" y="1214"/>
              </a:cxn>
              <a:cxn ang="0">
                <a:pos x="1615" y="1466"/>
              </a:cxn>
              <a:cxn ang="0">
                <a:pos x="1196" y="1466"/>
              </a:cxn>
              <a:cxn ang="0">
                <a:pos x="1196" y="2120"/>
              </a:cxn>
              <a:cxn ang="0">
                <a:pos x="2147" y="2120"/>
              </a:cxn>
              <a:cxn ang="0">
                <a:pos x="2147" y="1466"/>
              </a:cxn>
              <a:cxn ang="0">
                <a:pos x="1727" y="1466"/>
              </a:cxn>
              <a:cxn ang="0">
                <a:pos x="1727" y="1214"/>
              </a:cxn>
              <a:cxn ang="0">
                <a:pos x="2840" y="1214"/>
              </a:cxn>
              <a:cxn ang="0">
                <a:pos x="2840" y="1466"/>
              </a:cxn>
              <a:cxn ang="0">
                <a:pos x="2393" y="1466"/>
              </a:cxn>
              <a:cxn ang="0">
                <a:pos x="2393" y="2120"/>
              </a:cxn>
              <a:cxn ang="0">
                <a:pos x="3344" y="2120"/>
              </a:cxn>
              <a:cxn ang="0">
                <a:pos x="3344" y="1466"/>
              </a:cxn>
              <a:cxn ang="0">
                <a:pos x="2952" y="1466"/>
              </a:cxn>
            </a:cxnLst>
            <a:rect l="0" t="0" r="r" b="b"/>
            <a:pathLst>
              <a:path w="3344" h="2120">
                <a:moveTo>
                  <a:pt x="2952" y="1466"/>
                </a:moveTo>
                <a:lnTo>
                  <a:pt x="2952" y="1102"/>
                </a:lnTo>
                <a:lnTo>
                  <a:pt x="1727" y="1102"/>
                </a:lnTo>
                <a:lnTo>
                  <a:pt x="1727" y="822"/>
                </a:lnTo>
                <a:lnTo>
                  <a:pt x="2270" y="822"/>
                </a:lnTo>
                <a:lnTo>
                  <a:pt x="2270" y="0"/>
                </a:lnTo>
                <a:lnTo>
                  <a:pt x="1073" y="0"/>
                </a:lnTo>
                <a:lnTo>
                  <a:pt x="1073" y="822"/>
                </a:lnTo>
                <a:lnTo>
                  <a:pt x="1615" y="822"/>
                </a:lnTo>
                <a:lnTo>
                  <a:pt x="1615" y="1102"/>
                </a:lnTo>
                <a:lnTo>
                  <a:pt x="392" y="1102"/>
                </a:lnTo>
                <a:lnTo>
                  <a:pt x="392" y="1466"/>
                </a:lnTo>
                <a:lnTo>
                  <a:pt x="0" y="1466"/>
                </a:lnTo>
                <a:lnTo>
                  <a:pt x="0" y="2120"/>
                </a:lnTo>
                <a:lnTo>
                  <a:pt x="951" y="2120"/>
                </a:lnTo>
                <a:lnTo>
                  <a:pt x="951" y="1466"/>
                </a:lnTo>
                <a:lnTo>
                  <a:pt x="504" y="1466"/>
                </a:lnTo>
                <a:lnTo>
                  <a:pt x="504" y="1214"/>
                </a:lnTo>
                <a:lnTo>
                  <a:pt x="1615" y="1214"/>
                </a:lnTo>
                <a:lnTo>
                  <a:pt x="1615" y="1466"/>
                </a:lnTo>
                <a:lnTo>
                  <a:pt x="1196" y="1466"/>
                </a:lnTo>
                <a:lnTo>
                  <a:pt x="1196" y="2120"/>
                </a:lnTo>
                <a:lnTo>
                  <a:pt x="2147" y="2120"/>
                </a:lnTo>
                <a:lnTo>
                  <a:pt x="2147" y="1466"/>
                </a:lnTo>
                <a:lnTo>
                  <a:pt x="1727" y="1466"/>
                </a:lnTo>
                <a:lnTo>
                  <a:pt x="1727" y="1214"/>
                </a:lnTo>
                <a:lnTo>
                  <a:pt x="2840" y="1214"/>
                </a:lnTo>
                <a:lnTo>
                  <a:pt x="2840" y="1466"/>
                </a:lnTo>
                <a:lnTo>
                  <a:pt x="2393" y="1466"/>
                </a:lnTo>
                <a:lnTo>
                  <a:pt x="2393" y="2120"/>
                </a:lnTo>
                <a:lnTo>
                  <a:pt x="3344" y="2120"/>
                </a:lnTo>
                <a:lnTo>
                  <a:pt x="3344" y="1466"/>
                </a:lnTo>
                <a:lnTo>
                  <a:pt x="2952" y="1466"/>
                </a:lnTo>
                <a:close/>
              </a:path>
            </a:pathLst>
          </a:custGeom>
          <a:solidFill>
            <a:schemeClr val="accent2">
              <a:lumMod val="50000"/>
            </a:schemeClr>
          </a:solidFill>
          <a:ln w="6350" cap="flat" cmpd="sng" algn="ctr">
            <a:noFill/>
            <a:prstDash val="solid"/>
            <a:miter lim="800000"/>
            <a:headEnd type="none" w="med" len="med"/>
            <a:tailEnd type="none" w="med" len="med"/>
          </a:ln>
        </p:spPr>
        <p:txBody>
          <a:bodyPr lIns="0" tIns="18283" rIns="0" bIns="18283" anchor="ctr" anchorCtr="1">
            <a:normAutofit/>
          </a:bodyPr>
          <a:lstStyle/>
          <a:p>
            <a:pPr algn="ctr">
              <a:lnSpc>
                <a:spcPct val="85000"/>
              </a:lnSpc>
              <a:spcBef>
                <a:spcPct val="20000"/>
              </a:spcBef>
            </a:pPr>
            <a:endParaRPr lang="en-US" sz="1400" b="1" dirty="0"/>
          </a:p>
        </p:txBody>
      </p:sp>
      <p:sp>
        <p:nvSpPr>
          <p:cNvPr id="18" name="Text Placeholder 17">
            <a:extLst>
              <a:ext uri="{FF2B5EF4-FFF2-40B4-BE49-F238E27FC236}">
                <a16:creationId xmlns:a16="http://schemas.microsoft.com/office/drawing/2014/main" id="{70E200F5-D183-4DF6-86A3-F11C030ACA46}"/>
              </a:ext>
            </a:extLst>
          </p:cNvPr>
          <p:cNvSpPr>
            <a:spLocks noGrp="1"/>
          </p:cNvSpPr>
          <p:nvPr>
            <p:ph type="body" sz="quarter" idx="12"/>
          </p:nvPr>
        </p:nvSpPr>
        <p:spPr/>
        <p:txBody>
          <a:bodyPr/>
          <a:lstStyle/>
          <a:p>
            <a:r>
              <a:rPr lang="en-US" dirty="0"/>
              <a:t>Split the data</a:t>
            </a:r>
          </a:p>
        </p:txBody>
      </p:sp>
      <p:sp>
        <p:nvSpPr>
          <p:cNvPr id="19" name="Text Placeholder 18">
            <a:extLst>
              <a:ext uri="{FF2B5EF4-FFF2-40B4-BE49-F238E27FC236}">
                <a16:creationId xmlns:a16="http://schemas.microsoft.com/office/drawing/2014/main" id="{52EB61DF-E041-4E82-9590-5ABB7F4EDEC4}"/>
              </a:ext>
            </a:extLst>
          </p:cNvPr>
          <p:cNvSpPr>
            <a:spLocks noGrp="1"/>
          </p:cNvSpPr>
          <p:nvPr>
            <p:ph type="body" sz="quarter" idx="13"/>
          </p:nvPr>
        </p:nvSpPr>
        <p:spPr/>
        <p:txBody>
          <a:bodyPr/>
          <a:lstStyle/>
          <a:p>
            <a:r>
              <a:rPr lang="en-US" dirty="0"/>
              <a:t>Train and test data split </a:t>
            </a:r>
          </a:p>
        </p:txBody>
      </p:sp>
      <p:sp>
        <p:nvSpPr>
          <p:cNvPr id="5" name="Freeform 71" descr="Icon of gears"/>
          <p:cNvSpPr>
            <a:spLocks noEditPoints="1"/>
          </p:cNvSpPr>
          <p:nvPr/>
        </p:nvSpPr>
        <p:spPr bwMode="auto">
          <a:xfrm>
            <a:off x="2506016" y="1596407"/>
            <a:ext cx="827954" cy="812899"/>
          </a:xfrm>
          <a:custGeom>
            <a:avLst/>
            <a:gdLst/>
            <a:ahLst/>
            <a:cxnLst>
              <a:cxn ang="0">
                <a:pos x="2762" y="601"/>
              </a:cxn>
              <a:cxn ang="0">
                <a:pos x="2283" y="0"/>
              </a:cxn>
              <a:cxn ang="0">
                <a:pos x="1262" y="325"/>
              </a:cxn>
              <a:cxn ang="0">
                <a:pos x="1219" y="1087"/>
              </a:cxn>
              <a:cxn ang="0">
                <a:pos x="1440" y="1801"/>
              </a:cxn>
              <a:cxn ang="0">
                <a:pos x="1919" y="2402"/>
              </a:cxn>
              <a:cxn ang="0">
                <a:pos x="2940" y="2077"/>
              </a:cxn>
              <a:cxn ang="0">
                <a:pos x="2983" y="1315"/>
              </a:cxn>
              <a:cxn ang="0">
                <a:pos x="2058" y="1619"/>
              </a:cxn>
              <a:cxn ang="0">
                <a:pos x="1957" y="1595"/>
              </a:cxn>
              <a:cxn ang="0">
                <a:pos x="1866" y="1549"/>
              </a:cxn>
              <a:cxn ang="0">
                <a:pos x="1790" y="1483"/>
              </a:cxn>
              <a:cxn ang="0">
                <a:pos x="1732" y="1401"/>
              </a:cxn>
              <a:cxn ang="0">
                <a:pos x="1694" y="1306"/>
              </a:cxn>
              <a:cxn ang="0">
                <a:pos x="1681" y="1201"/>
              </a:cxn>
              <a:cxn ang="0">
                <a:pos x="1690" y="1117"/>
              </a:cxn>
              <a:cxn ang="0">
                <a:pos x="1723" y="1019"/>
              </a:cxn>
              <a:cxn ang="0">
                <a:pos x="1777" y="935"/>
              </a:cxn>
              <a:cxn ang="0">
                <a:pos x="1850" y="865"/>
              </a:cxn>
              <a:cxn ang="0">
                <a:pos x="1937" y="814"/>
              </a:cxn>
              <a:cxn ang="0">
                <a:pos x="2037" y="786"/>
              </a:cxn>
              <a:cxn ang="0">
                <a:pos x="2122" y="782"/>
              </a:cxn>
              <a:cxn ang="0">
                <a:pos x="2225" y="801"/>
              </a:cxn>
              <a:cxn ang="0">
                <a:pos x="2318" y="842"/>
              </a:cxn>
              <a:cxn ang="0">
                <a:pos x="2397" y="905"/>
              </a:cxn>
              <a:cxn ang="0">
                <a:pos x="2460" y="984"/>
              </a:cxn>
              <a:cxn ang="0">
                <a:pos x="2501" y="1077"/>
              </a:cxn>
              <a:cxn ang="0">
                <a:pos x="2520" y="1179"/>
              </a:cxn>
              <a:cxn ang="0">
                <a:pos x="2516" y="1265"/>
              </a:cxn>
              <a:cxn ang="0">
                <a:pos x="2488" y="1365"/>
              </a:cxn>
              <a:cxn ang="0">
                <a:pos x="2437" y="1452"/>
              </a:cxn>
              <a:cxn ang="0">
                <a:pos x="2367" y="1525"/>
              </a:cxn>
              <a:cxn ang="0">
                <a:pos x="2283" y="1579"/>
              </a:cxn>
              <a:cxn ang="0">
                <a:pos x="2185" y="1612"/>
              </a:cxn>
              <a:cxn ang="0">
                <a:pos x="2101" y="1621"/>
              </a:cxn>
              <a:cxn ang="0">
                <a:pos x="1250" y="1981"/>
              </a:cxn>
              <a:cxn ang="0">
                <a:pos x="630" y="1776"/>
              </a:cxn>
              <a:cxn ang="0">
                <a:pos x="337" y="2137"/>
              </a:cxn>
              <a:cxn ang="0">
                <a:pos x="189" y="2567"/>
              </a:cxn>
              <a:cxn ang="0">
                <a:pos x="210" y="3034"/>
              </a:cxn>
              <a:cxn ang="0">
                <a:pos x="830" y="3240"/>
              </a:cxn>
              <a:cxn ang="0">
                <a:pos x="1123" y="2880"/>
              </a:cxn>
              <a:cxn ang="0">
                <a:pos x="1270" y="2450"/>
              </a:cxn>
              <a:cxn ang="0">
                <a:pos x="684" y="2676"/>
              </a:cxn>
              <a:cxn ang="0">
                <a:pos x="609" y="2640"/>
              </a:cxn>
              <a:cxn ang="0">
                <a:pos x="561" y="2575"/>
              </a:cxn>
              <a:cxn ang="0">
                <a:pos x="548" y="2508"/>
              </a:cxn>
              <a:cxn ang="0">
                <a:pos x="568" y="2427"/>
              </a:cxn>
              <a:cxn ang="0">
                <a:pos x="623" y="2366"/>
              </a:cxn>
              <a:cxn ang="0">
                <a:pos x="701" y="2338"/>
              </a:cxn>
              <a:cxn ang="0">
                <a:pos x="769" y="2345"/>
              </a:cxn>
              <a:cxn ang="0">
                <a:pos x="839" y="2388"/>
              </a:cxn>
              <a:cxn ang="0">
                <a:pos x="882" y="2458"/>
              </a:cxn>
              <a:cxn ang="0">
                <a:pos x="888" y="2526"/>
              </a:cxn>
              <a:cxn ang="0">
                <a:pos x="861" y="2604"/>
              </a:cxn>
              <a:cxn ang="0">
                <a:pos x="800" y="2658"/>
              </a:cxn>
              <a:cxn ang="0">
                <a:pos x="718" y="2679"/>
              </a:cxn>
            </a:cxnLst>
            <a:rect l="0" t="0" r="r" b="b"/>
            <a:pathLst>
              <a:path w="3300" h="3240">
                <a:moveTo>
                  <a:pt x="2988" y="1104"/>
                </a:moveTo>
                <a:lnTo>
                  <a:pt x="3300" y="1002"/>
                </a:lnTo>
                <a:lnTo>
                  <a:pt x="3193" y="674"/>
                </a:lnTo>
                <a:lnTo>
                  <a:pt x="2881" y="775"/>
                </a:lnTo>
                <a:lnTo>
                  <a:pt x="2762" y="601"/>
                </a:lnTo>
                <a:lnTo>
                  <a:pt x="2954" y="336"/>
                </a:lnTo>
                <a:lnTo>
                  <a:pt x="2674" y="133"/>
                </a:lnTo>
                <a:lnTo>
                  <a:pt x="2482" y="398"/>
                </a:lnTo>
                <a:lnTo>
                  <a:pt x="2283" y="327"/>
                </a:lnTo>
                <a:lnTo>
                  <a:pt x="2283" y="0"/>
                </a:lnTo>
                <a:lnTo>
                  <a:pt x="1937" y="0"/>
                </a:lnTo>
                <a:lnTo>
                  <a:pt x="1937" y="327"/>
                </a:lnTo>
                <a:lnTo>
                  <a:pt x="1734" y="387"/>
                </a:lnTo>
                <a:lnTo>
                  <a:pt x="1542" y="121"/>
                </a:lnTo>
                <a:lnTo>
                  <a:pt x="1262" y="325"/>
                </a:lnTo>
                <a:lnTo>
                  <a:pt x="1454" y="591"/>
                </a:lnTo>
                <a:lnTo>
                  <a:pt x="1326" y="758"/>
                </a:lnTo>
                <a:lnTo>
                  <a:pt x="1014" y="657"/>
                </a:lnTo>
                <a:lnTo>
                  <a:pt x="907" y="985"/>
                </a:lnTo>
                <a:lnTo>
                  <a:pt x="1219" y="1087"/>
                </a:lnTo>
                <a:lnTo>
                  <a:pt x="1214" y="1298"/>
                </a:lnTo>
                <a:lnTo>
                  <a:pt x="902" y="1399"/>
                </a:lnTo>
                <a:lnTo>
                  <a:pt x="1009" y="1728"/>
                </a:lnTo>
                <a:lnTo>
                  <a:pt x="1321" y="1627"/>
                </a:lnTo>
                <a:lnTo>
                  <a:pt x="1440" y="1801"/>
                </a:lnTo>
                <a:lnTo>
                  <a:pt x="1248" y="2066"/>
                </a:lnTo>
                <a:lnTo>
                  <a:pt x="1526" y="2269"/>
                </a:lnTo>
                <a:lnTo>
                  <a:pt x="1720" y="2004"/>
                </a:lnTo>
                <a:lnTo>
                  <a:pt x="1919" y="2075"/>
                </a:lnTo>
                <a:lnTo>
                  <a:pt x="1919" y="2402"/>
                </a:lnTo>
                <a:lnTo>
                  <a:pt x="2265" y="2403"/>
                </a:lnTo>
                <a:lnTo>
                  <a:pt x="2265" y="2075"/>
                </a:lnTo>
                <a:lnTo>
                  <a:pt x="2467" y="2015"/>
                </a:lnTo>
                <a:lnTo>
                  <a:pt x="2660" y="2281"/>
                </a:lnTo>
                <a:lnTo>
                  <a:pt x="2940" y="2077"/>
                </a:lnTo>
                <a:lnTo>
                  <a:pt x="2747" y="1811"/>
                </a:lnTo>
                <a:lnTo>
                  <a:pt x="2876" y="1645"/>
                </a:lnTo>
                <a:lnTo>
                  <a:pt x="3188" y="1746"/>
                </a:lnTo>
                <a:lnTo>
                  <a:pt x="3295" y="1416"/>
                </a:lnTo>
                <a:lnTo>
                  <a:pt x="2983" y="1315"/>
                </a:lnTo>
                <a:lnTo>
                  <a:pt x="2988" y="1104"/>
                </a:lnTo>
                <a:close/>
                <a:moveTo>
                  <a:pt x="2101" y="1621"/>
                </a:moveTo>
                <a:lnTo>
                  <a:pt x="2101" y="1621"/>
                </a:lnTo>
                <a:lnTo>
                  <a:pt x="2079" y="1620"/>
                </a:lnTo>
                <a:lnTo>
                  <a:pt x="2058" y="1619"/>
                </a:lnTo>
                <a:lnTo>
                  <a:pt x="2037" y="1616"/>
                </a:lnTo>
                <a:lnTo>
                  <a:pt x="2016" y="1612"/>
                </a:lnTo>
                <a:lnTo>
                  <a:pt x="1996" y="1608"/>
                </a:lnTo>
                <a:lnTo>
                  <a:pt x="1976" y="1601"/>
                </a:lnTo>
                <a:lnTo>
                  <a:pt x="1957" y="1595"/>
                </a:lnTo>
                <a:lnTo>
                  <a:pt x="1937" y="1588"/>
                </a:lnTo>
                <a:lnTo>
                  <a:pt x="1919" y="1579"/>
                </a:lnTo>
                <a:lnTo>
                  <a:pt x="1901" y="1570"/>
                </a:lnTo>
                <a:lnTo>
                  <a:pt x="1884" y="1560"/>
                </a:lnTo>
                <a:lnTo>
                  <a:pt x="1866" y="1549"/>
                </a:lnTo>
                <a:lnTo>
                  <a:pt x="1850" y="1538"/>
                </a:lnTo>
                <a:lnTo>
                  <a:pt x="1834" y="1525"/>
                </a:lnTo>
                <a:lnTo>
                  <a:pt x="1819" y="1512"/>
                </a:lnTo>
                <a:lnTo>
                  <a:pt x="1804" y="1498"/>
                </a:lnTo>
                <a:lnTo>
                  <a:pt x="1790" y="1483"/>
                </a:lnTo>
                <a:lnTo>
                  <a:pt x="1777" y="1468"/>
                </a:lnTo>
                <a:lnTo>
                  <a:pt x="1764" y="1452"/>
                </a:lnTo>
                <a:lnTo>
                  <a:pt x="1753" y="1436"/>
                </a:lnTo>
                <a:lnTo>
                  <a:pt x="1742" y="1418"/>
                </a:lnTo>
                <a:lnTo>
                  <a:pt x="1732" y="1401"/>
                </a:lnTo>
                <a:lnTo>
                  <a:pt x="1723" y="1383"/>
                </a:lnTo>
                <a:lnTo>
                  <a:pt x="1714" y="1365"/>
                </a:lnTo>
                <a:lnTo>
                  <a:pt x="1707" y="1345"/>
                </a:lnTo>
                <a:lnTo>
                  <a:pt x="1700" y="1326"/>
                </a:lnTo>
                <a:lnTo>
                  <a:pt x="1694" y="1306"/>
                </a:lnTo>
                <a:lnTo>
                  <a:pt x="1690" y="1286"/>
                </a:lnTo>
                <a:lnTo>
                  <a:pt x="1686" y="1265"/>
                </a:lnTo>
                <a:lnTo>
                  <a:pt x="1683" y="1244"/>
                </a:lnTo>
                <a:lnTo>
                  <a:pt x="1682" y="1223"/>
                </a:lnTo>
                <a:lnTo>
                  <a:pt x="1681" y="1201"/>
                </a:lnTo>
                <a:lnTo>
                  <a:pt x="1681" y="1201"/>
                </a:lnTo>
                <a:lnTo>
                  <a:pt x="1682" y="1179"/>
                </a:lnTo>
                <a:lnTo>
                  <a:pt x="1683" y="1158"/>
                </a:lnTo>
                <a:lnTo>
                  <a:pt x="1686" y="1137"/>
                </a:lnTo>
                <a:lnTo>
                  <a:pt x="1690" y="1117"/>
                </a:lnTo>
                <a:lnTo>
                  <a:pt x="1694" y="1096"/>
                </a:lnTo>
                <a:lnTo>
                  <a:pt x="1700" y="1077"/>
                </a:lnTo>
                <a:lnTo>
                  <a:pt x="1707" y="1057"/>
                </a:lnTo>
                <a:lnTo>
                  <a:pt x="1714" y="1037"/>
                </a:lnTo>
                <a:lnTo>
                  <a:pt x="1723" y="1019"/>
                </a:lnTo>
                <a:lnTo>
                  <a:pt x="1732" y="1001"/>
                </a:lnTo>
                <a:lnTo>
                  <a:pt x="1742" y="984"/>
                </a:lnTo>
                <a:lnTo>
                  <a:pt x="1753" y="966"/>
                </a:lnTo>
                <a:lnTo>
                  <a:pt x="1764" y="950"/>
                </a:lnTo>
                <a:lnTo>
                  <a:pt x="1777" y="935"/>
                </a:lnTo>
                <a:lnTo>
                  <a:pt x="1790" y="919"/>
                </a:lnTo>
                <a:lnTo>
                  <a:pt x="1804" y="905"/>
                </a:lnTo>
                <a:lnTo>
                  <a:pt x="1819" y="890"/>
                </a:lnTo>
                <a:lnTo>
                  <a:pt x="1834" y="877"/>
                </a:lnTo>
                <a:lnTo>
                  <a:pt x="1850" y="865"/>
                </a:lnTo>
                <a:lnTo>
                  <a:pt x="1866" y="853"/>
                </a:lnTo>
                <a:lnTo>
                  <a:pt x="1884" y="842"/>
                </a:lnTo>
                <a:lnTo>
                  <a:pt x="1901" y="833"/>
                </a:lnTo>
                <a:lnTo>
                  <a:pt x="1919" y="823"/>
                </a:lnTo>
                <a:lnTo>
                  <a:pt x="1937" y="814"/>
                </a:lnTo>
                <a:lnTo>
                  <a:pt x="1957" y="807"/>
                </a:lnTo>
                <a:lnTo>
                  <a:pt x="1976" y="801"/>
                </a:lnTo>
                <a:lnTo>
                  <a:pt x="1996" y="795"/>
                </a:lnTo>
                <a:lnTo>
                  <a:pt x="2016" y="790"/>
                </a:lnTo>
                <a:lnTo>
                  <a:pt x="2037" y="786"/>
                </a:lnTo>
                <a:lnTo>
                  <a:pt x="2058" y="783"/>
                </a:lnTo>
                <a:lnTo>
                  <a:pt x="2079" y="782"/>
                </a:lnTo>
                <a:lnTo>
                  <a:pt x="2101" y="781"/>
                </a:lnTo>
                <a:lnTo>
                  <a:pt x="2101" y="781"/>
                </a:lnTo>
                <a:lnTo>
                  <a:pt x="2122" y="782"/>
                </a:lnTo>
                <a:lnTo>
                  <a:pt x="2144" y="783"/>
                </a:lnTo>
                <a:lnTo>
                  <a:pt x="2165" y="786"/>
                </a:lnTo>
                <a:lnTo>
                  <a:pt x="2185" y="790"/>
                </a:lnTo>
                <a:lnTo>
                  <a:pt x="2206" y="795"/>
                </a:lnTo>
                <a:lnTo>
                  <a:pt x="2225" y="801"/>
                </a:lnTo>
                <a:lnTo>
                  <a:pt x="2245" y="807"/>
                </a:lnTo>
                <a:lnTo>
                  <a:pt x="2265" y="814"/>
                </a:lnTo>
                <a:lnTo>
                  <a:pt x="2283" y="823"/>
                </a:lnTo>
                <a:lnTo>
                  <a:pt x="2301" y="833"/>
                </a:lnTo>
                <a:lnTo>
                  <a:pt x="2318" y="842"/>
                </a:lnTo>
                <a:lnTo>
                  <a:pt x="2336" y="853"/>
                </a:lnTo>
                <a:lnTo>
                  <a:pt x="2352" y="865"/>
                </a:lnTo>
                <a:lnTo>
                  <a:pt x="2367" y="877"/>
                </a:lnTo>
                <a:lnTo>
                  <a:pt x="2383" y="890"/>
                </a:lnTo>
                <a:lnTo>
                  <a:pt x="2397" y="905"/>
                </a:lnTo>
                <a:lnTo>
                  <a:pt x="2412" y="919"/>
                </a:lnTo>
                <a:lnTo>
                  <a:pt x="2425" y="935"/>
                </a:lnTo>
                <a:lnTo>
                  <a:pt x="2437" y="950"/>
                </a:lnTo>
                <a:lnTo>
                  <a:pt x="2449" y="966"/>
                </a:lnTo>
                <a:lnTo>
                  <a:pt x="2460" y="984"/>
                </a:lnTo>
                <a:lnTo>
                  <a:pt x="2469" y="1001"/>
                </a:lnTo>
                <a:lnTo>
                  <a:pt x="2479" y="1019"/>
                </a:lnTo>
                <a:lnTo>
                  <a:pt x="2488" y="1037"/>
                </a:lnTo>
                <a:lnTo>
                  <a:pt x="2495" y="1057"/>
                </a:lnTo>
                <a:lnTo>
                  <a:pt x="2501" y="1077"/>
                </a:lnTo>
                <a:lnTo>
                  <a:pt x="2507" y="1096"/>
                </a:lnTo>
                <a:lnTo>
                  <a:pt x="2512" y="1117"/>
                </a:lnTo>
                <a:lnTo>
                  <a:pt x="2516" y="1137"/>
                </a:lnTo>
                <a:lnTo>
                  <a:pt x="2519" y="1158"/>
                </a:lnTo>
                <a:lnTo>
                  <a:pt x="2520" y="1179"/>
                </a:lnTo>
                <a:lnTo>
                  <a:pt x="2521" y="1201"/>
                </a:lnTo>
                <a:lnTo>
                  <a:pt x="2521" y="1201"/>
                </a:lnTo>
                <a:lnTo>
                  <a:pt x="2520" y="1223"/>
                </a:lnTo>
                <a:lnTo>
                  <a:pt x="2519" y="1244"/>
                </a:lnTo>
                <a:lnTo>
                  <a:pt x="2516" y="1265"/>
                </a:lnTo>
                <a:lnTo>
                  <a:pt x="2512" y="1286"/>
                </a:lnTo>
                <a:lnTo>
                  <a:pt x="2507" y="1306"/>
                </a:lnTo>
                <a:lnTo>
                  <a:pt x="2501" y="1326"/>
                </a:lnTo>
                <a:lnTo>
                  <a:pt x="2495" y="1345"/>
                </a:lnTo>
                <a:lnTo>
                  <a:pt x="2488" y="1365"/>
                </a:lnTo>
                <a:lnTo>
                  <a:pt x="2479" y="1383"/>
                </a:lnTo>
                <a:lnTo>
                  <a:pt x="2469" y="1401"/>
                </a:lnTo>
                <a:lnTo>
                  <a:pt x="2460" y="1418"/>
                </a:lnTo>
                <a:lnTo>
                  <a:pt x="2449" y="1436"/>
                </a:lnTo>
                <a:lnTo>
                  <a:pt x="2437" y="1452"/>
                </a:lnTo>
                <a:lnTo>
                  <a:pt x="2425" y="1468"/>
                </a:lnTo>
                <a:lnTo>
                  <a:pt x="2412" y="1483"/>
                </a:lnTo>
                <a:lnTo>
                  <a:pt x="2397" y="1498"/>
                </a:lnTo>
                <a:lnTo>
                  <a:pt x="2383" y="1512"/>
                </a:lnTo>
                <a:lnTo>
                  <a:pt x="2367" y="1525"/>
                </a:lnTo>
                <a:lnTo>
                  <a:pt x="2352" y="1538"/>
                </a:lnTo>
                <a:lnTo>
                  <a:pt x="2336" y="1549"/>
                </a:lnTo>
                <a:lnTo>
                  <a:pt x="2318" y="1560"/>
                </a:lnTo>
                <a:lnTo>
                  <a:pt x="2301" y="1570"/>
                </a:lnTo>
                <a:lnTo>
                  <a:pt x="2283" y="1579"/>
                </a:lnTo>
                <a:lnTo>
                  <a:pt x="2265" y="1588"/>
                </a:lnTo>
                <a:lnTo>
                  <a:pt x="2245" y="1595"/>
                </a:lnTo>
                <a:lnTo>
                  <a:pt x="2225" y="1601"/>
                </a:lnTo>
                <a:lnTo>
                  <a:pt x="2206" y="1608"/>
                </a:lnTo>
                <a:lnTo>
                  <a:pt x="2185" y="1612"/>
                </a:lnTo>
                <a:lnTo>
                  <a:pt x="2165" y="1616"/>
                </a:lnTo>
                <a:lnTo>
                  <a:pt x="2144" y="1619"/>
                </a:lnTo>
                <a:lnTo>
                  <a:pt x="2122" y="1620"/>
                </a:lnTo>
                <a:lnTo>
                  <a:pt x="2101" y="1621"/>
                </a:lnTo>
                <a:lnTo>
                  <a:pt x="2101" y="1621"/>
                </a:lnTo>
                <a:close/>
                <a:moveTo>
                  <a:pt x="1460" y="2388"/>
                </a:moveTo>
                <a:lnTo>
                  <a:pt x="1395" y="2187"/>
                </a:lnTo>
                <a:lnTo>
                  <a:pt x="1204" y="2249"/>
                </a:lnTo>
                <a:lnTo>
                  <a:pt x="1132" y="2143"/>
                </a:lnTo>
                <a:lnTo>
                  <a:pt x="1250" y="1981"/>
                </a:lnTo>
                <a:lnTo>
                  <a:pt x="1079" y="1858"/>
                </a:lnTo>
                <a:lnTo>
                  <a:pt x="961" y="2019"/>
                </a:lnTo>
                <a:lnTo>
                  <a:pt x="840" y="1976"/>
                </a:lnTo>
                <a:lnTo>
                  <a:pt x="840" y="1776"/>
                </a:lnTo>
                <a:lnTo>
                  <a:pt x="630" y="1776"/>
                </a:lnTo>
                <a:lnTo>
                  <a:pt x="630" y="1976"/>
                </a:lnTo>
                <a:lnTo>
                  <a:pt x="506" y="2012"/>
                </a:lnTo>
                <a:lnTo>
                  <a:pt x="389" y="1852"/>
                </a:lnTo>
                <a:lnTo>
                  <a:pt x="219" y="1975"/>
                </a:lnTo>
                <a:lnTo>
                  <a:pt x="337" y="2137"/>
                </a:lnTo>
                <a:lnTo>
                  <a:pt x="258" y="2239"/>
                </a:lnTo>
                <a:lnTo>
                  <a:pt x="68" y="2177"/>
                </a:lnTo>
                <a:lnTo>
                  <a:pt x="3" y="2376"/>
                </a:lnTo>
                <a:lnTo>
                  <a:pt x="192" y="2438"/>
                </a:lnTo>
                <a:lnTo>
                  <a:pt x="189" y="2567"/>
                </a:lnTo>
                <a:lnTo>
                  <a:pt x="0" y="2629"/>
                </a:lnTo>
                <a:lnTo>
                  <a:pt x="65" y="2829"/>
                </a:lnTo>
                <a:lnTo>
                  <a:pt x="254" y="2768"/>
                </a:lnTo>
                <a:lnTo>
                  <a:pt x="327" y="2874"/>
                </a:lnTo>
                <a:lnTo>
                  <a:pt x="210" y="3034"/>
                </a:lnTo>
                <a:lnTo>
                  <a:pt x="380" y="3159"/>
                </a:lnTo>
                <a:lnTo>
                  <a:pt x="497" y="2997"/>
                </a:lnTo>
                <a:lnTo>
                  <a:pt x="619" y="3040"/>
                </a:lnTo>
                <a:lnTo>
                  <a:pt x="619" y="3240"/>
                </a:lnTo>
                <a:lnTo>
                  <a:pt x="830" y="3240"/>
                </a:lnTo>
                <a:lnTo>
                  <a:pt x="830" y="3040"/>
                </a:lnTo>
                <a:lnTo>
                  <a:pt x="953" y="3003"/>
                </a:lnTo>
                <a:lnTo>
                  <a:pt x="1069" y="3165"/>
                </a:lnTo>
                <a:lnTo>
                  <a:pt x="1240" y="3041"/>
                </a:lnTo>
                <a:lnTo>
                  <a:pt x="1123" y="2880"/>
                </a:lnTo>
                <a:lnTo>
                  <a:pt x="1201" y="2778"/>
                </a:lnTo>
                <a:lnTo>
                  <a:pt x="1391" y="2840"/>
                </a:lnTo>
                <a:lnTo>
                  <a:pt x="1456" y="2639"/>
                </a:lnTo>
                <a:lnTo>
                  <a:pt x="1266" y="2577"/>
                </a:lnTo>
                <a:lnTo>
                  <a:pt x="1270" y="2450"/>
                </a:lnTo>
                <a:lnTo>
                  <a:pt x="1460" y="2388"/>
                </a:lnTo>
                <a:close/>
                <a:moveTo>
                  <a:pt x="718" y="2679"/>
                </a:moveTo>
                <a:lnTo>
                  <a:pt x="718" y="2679"/>
                </a:lnTo>
                <a:lnTo>
                  <a:pt x="701" y="2678"/>
                </a:lnTo>
                <a:lnTo>
                  <a:pt x="684" y="2676"/>
                </a:lnTo>
                <a:lnTo>
                  <a:pt x="668" y="2672"/>
                </a:lnTo>
                <a:lnTo>
                  <a:pt x="652" y="2666"/>
                </a:lnTo>
                <a:lnTo>
                  <a:pt x="637" y="2658"/>
                </a:lnTo>
                <a:lnTo>
                  <a:pt x="623" y="2650"/>
                </a:lnTo>
                <a:lnTo>
                  <a:pt x="609" y="2640"/>
                </a:lnTo>
                <a:lnTo>
                  <a:pt x="598" y="2630"/>
                </a:lnTo>
                <a:lnTo>
                  <a:pt x="587" y="2617"/>
                </a:lnTo>
                <a:lnTo>
                  <a:pt x="576" y="2604"/>
                </a:lnTo>
                <a:lnTo>
                  <a:pt x="568" y="2590"/>
                </a:lnTo>
                <a:lnTo>
                  <a:pt x="561" y="2575"/>
                </a:lnTo>
                <a:lnTo>
                  <a:pt x="555" y="2559"/>
                </a:lnTo>
                <a:lnTo>
                  <a:pt x="551" y="2543"/>
                </a:lnTo>
                <a:lnTo>
                  <a:pt x="549" y="2526"/>
                </a:lnTo>
                <a:lnTo>
                  <a:pt x="548" y="2508"/>
                </a:lnTo>
                <a:lnTo>
                  <a:pt x="548" y="2508"/>
                </a:lnTo>
                <a:lnTo>
                  <a:pt x="549" y="2491"/>
                </a:lnTo>
                <a:lnTo>
                  <a:pt x="551" y="2474"/>
                </a:lnTo>
                <a:lnTo>
                  <a:pt x="555" y="2458"/>
                </a:lnTo>
                <a:lnTo>
                  <a:pt x="561" y="2441"/>
                </a:lnTo>
                <a:lnTo>
                  <a:pt x="568" y="2427"/>
                </a:lnTo>
                <a:lnTo>
                  <a:pt x="576" y="2413"/>
                </a:lnTo>
                <a:lnTo>
                  <a:pt x="587" y="2399"/>
                </a:lnTo>
                <a:lnTo>
                  <a:pt x="598" y="2388"/>
                </a:lnTo>
                <a:lnTo>
                  <a:pt x="609" y="2376"/>
                </a:lnTo>
                <a:lnTo>
                  <a:pt x="623" y="2366"/>
                </a:lnTo>
                <a:lnTo>
                  <a:pt x="637" y="2358"/>
                </a:lnTo>
                <a:lnTo>
                  <a:pt x="652" y="2351"/>
                </a:lnTo>
                <a:lnTo>
                  <a:pt x="668" y="2345"/>
                </a:lnTo>
                <a:lnTo>
                  <a:pt x="684" y="2340"/>
                </a:lnTo>
                <a:lnTo>
                  <a:pt x="701" y="2338"/>
                </a:lnTo>
                <a:lnTo>
                  <a:pt x="718" y="2337"/>
                </a:lnTo>
                <a:lnTo>
                  <a:pt x="718" y="2337"/>
                </a:lnTo>
                <a:lnTo>
                  <a:pt x="736" y="2338"/>
                </a:lnTo>
                <a:lnTo>
                  <a:pt x="752" y="2340"/>
                </a:lnTo>
                <a:lnTo>
                  <a:pt x="769" y="2345"/>
                </a:lnTo>
                <a:lnTo>
                  <a:pt x="785" y="2351"/>
                </a:lnTo>
                <a:lnTo>
                  <a:pt x="800" y="2358"/>
                </a:lnTo>
                <a:lnTo>
                  <a:pt x="814" y="2366"/>
                </a:lnTo>
                <a:lnTo>
                  <a:pt x="828" y="2376"/>
                </a:lnTo>
                <a:lnTo>
                  <a:pt x="839" y="2388"/>
                </a:lnTo>
                <a:lnTo>
                  <a:pt x="850" y="2399"/>
                </a:lnTo>
                <a:lnTo>
                  <a:pt x="861" y="2413"/>
                </a:lnTo>
                <a:lnTo>
                  <a:pt x="869" y="2427"/>
                </a:lnTo>
                <a:lnTo>
                  <a:pt x="876" y="2441"/>
                </a:lnTo>
                <a:lnTo>
                  <a:pt x="882" y="2458"/>
                </a:lnTo>
                <a:lnTo>
                  <a:pt x="886" y="2474"/>
                </a:lnTo>
                <a:lnTo>
                  <a:pt x="888" y="2491"/>
                </a:lnTo>
                <a:lnTo>
                  <a:pt x="889" y="2508"/>
                </a:lnTo>
                <a:lnTo>
                  <a:pt x="889" y="2508"/>
                </a:lnTo>
                <a:lnTo>
                  <a:pt x="888" y="2526"/>
                </a:lnTo>
                <a:lnTo>
                  <a:pt x="886" y="2543"/>
                </a:lnTo>
                <a:lnTo>
                  <a:pt x="882" y="2559"/>
                </a:lnTo>
                <a:lnTo>
                  <a:pt x="876" y="2575"/>
                </a:lnTo>
                <a:lnTo>
                  <a:pt x="869" y="2590"/>
                </a:lnTo>
                <a:lnTo>
                  <a:pt x="861" y="2604"/>
                </a:lnTo>
                <a:lnTo>
                  <a:pt x="850" y="2617"/>
                </a:lnTo>
                <a:lnTo>
                  <a:pt x="839" y="2630"/>
                </a:lnTo>
                <a:lnTo>
                  <a:pt x="828" y="2640"/>
                </a:lnTo>
                <a:lnTo>
                  <a:pt x="814" y="2650"/>
                </a:lnTo>
                <a:lnTo>
                  <a:pt x="800" y="2658"/>
                </a:lnTo>
                <a:lnTo>
                  <a:pt x="785" y="2666"/>
                </a:lnTo>
                <a:lnTo>
                  <a:pt x="769" y="2672"/>
                </a:lnTo>
                <a:lnTo>
                  <a:pt x="752" y="2676"/>
                </a:lnTo>
                <a:lnTo>
                  <a:pt x="736" y="2678"/>
                </a:lnTo>
                <a:lnTo>
                  <a:pt x="718" y="2679"/>
                </a:lnTo>
                <a:lnTo>
                  <a:pt x="718" y="2679"/>
                </a:lnTo>
                <a:close/>
              </a:path>
            </a:pathLst>
          </a:custGeom>
          <a:solidFill>
            <a:schemeClr val="accent4">
              <a:lumMod val="50000"/>
            </a:schemeClr>
          </a:solidFill>
          <a:ln w="6350" cap="flat" cmpd="sng" algn="ctr">
            <a:noFill/>
            <a:prstDash val="solid"/>
            <a:miter lim="800000"/>
            <a:headEnd type="none" w="med" len="med"/>
            <a:tailEnd type="none" w="med" len="med"/>
          </a:ln>
        </p:spPr>
        <p:txBody>
          <a:bodyPr lIns="0" tIns="18283" rIns="0" bIns="18283" anchor="ctr" anchorCtr="1">
            <a:normAutofit/>
          </a:bodyPr>
          <a:lstStyle/>
          <a:p>
            <a:pPr algn="ctr">
              <a:lnSpc>
                <a:spcPct val="85000"/>
              </a:lnSpc>
              <a:spcBef>
                <a:spcPct val="20000"/>
              </a:spcBef>
            </a:pPr>
            <a:endParaRPr lang="en-US" sz="1400" b="1"/>
          </a:p>
        </p:txBody>
      </p:sp>
      <p:sp>
        <p:nvSpPr>
          <p:cNvPr id="20" name="Text Placeholder 19">
            <a:extLst>
              <a:ext uri="{FF2B5EF4-FFF2-40B4-BE49-F238E27FC236}">
                <a16:creationId xmlns:a16="http://schemas.microsoft.com/office/drawing/2014/main" id="{CE9017A3-B81B-498C-A1CB-30A53E854E78}"/>
              </a:ext>
            </a:extLst>
          </p:cNvPr>
          <p:cNvSpPr>
            <a:spLocks noGrp="1"/>
          </p:cNvSpPr>
          <p:nvPr>
            <p:ph type="body" sz="quarter" idx="14"/>
          </p:nvPr>
        </p:nvSpPr>
        <p:spPr/>
        <p:txBody>
          <a:bodyPr/>
          <a:lstStyle/>
          <a:p>
            <a:r>
              <a:rPr lang="en-US" dirty="0"/>
              <a:t>Models</a:t>
            </a:r>
          </a:p>
        </p:txBody>
      </p:sp>
      <p:sp>
        <p:nvSpPr>
          <p:cNvPr id="21" name="Text Placeholder 20">
            <a:extLst>
              <a:ext uri="{FF2B5EF4-FFF2-40B4-BE49-F238E27FC236}">
                <a16:creationId xmlns:a16="http://schemas.microsoft.com/office/drawing/2014/main" id="{3227897A-9DA0-468D-BC1B-043E231382F4}"/>
              </a:ext>
            </a:extLst>
          </p:cNvPr>
          <p:cNvSpPr>
            <a:spLocks noGrp="1"/>
          </p:cNvSpPr>
          <p:nvPr>
            <p:ph type="body" sz="quarter" idx="15"/>
          </p:nvPr>
        </p:nvSpPr>
        <p:spPr/>
        <p:txBody>
          <a:bodyPr/>
          <a:lstStyle/>
          <a:p>
            <a:r>
              <a:rPr lang="en-US" dirty="0"/>
              <a:t>Building the models.</a:t>
            </a:r>
          </a:p>
        </p:txBody>
      </p:sp>
      <p:grpSp>
        <p:nvGrpSpPr>
          <p:cNvPr id="17" name="Group 365" descr="Icon of lightbulb"/>
          <p:cNvGrpSpPr>
            <a:grpSpLocks noChangeAspect="1"/>
          </p:cNvGrpSpPr>
          <p:nvPr/>
        </p:nvGrpSpPr>
        <p:grpSpPr>
          <a:xfrm>
            <a:off x="4809024" y="1596406"/>
            <a:ext cx="463262" cy="816640"/>
            <a:chOff x="5102225" y="1727200"/>
            <a:chExt cx="2289175" cy="4035425"/>
          </a:xfrm>
          <a:solidFill>
            <a:srgbClr val="FFFFFF"/>
          </a:solidFill>
        </p:grpSpPr>
        <p:sp>
          <p:nvSpPr>
            <p:cNvPr id="13" name="Freeform 44">
              <a:extLst>
                <a:ext uri="{C183D7F6-B498-43B3-948B-1728B52AA6E4}">
                  <adec:decorative xmlns:adec="http://schemas.microsoft.com/office/drawing/2017/decorative" val="1"/>
                </a:ext>
              </a:extLst>
            </p:cNvPr>
            <p:cNvSpPr>
              <a:spLocks/>
            </p:cNvSpPr>
            <p:nvPr/>
          </p:nvSpPr>
          <p:spPr bwMode="auto">
            <a:xfrm>
              <a:off x="5689600" y="4699000"/>
              <a:ext cx="1101725" cy="1063625"/>
            </a:xfrm>
            <a:custGeom>
              <a:avLst/>
              <a:gdLst/>
              <a:ahLst/>
              <a:cxnLst>
                <a:cxn ang="0">
                  <a:pos x="676" y="298"/>
                </a:cxn>
                <a:cxn ang="0">
                  <a:pos x="688" y="276"/>
                </a:cxn>
                <a:cxn ang="0">
                  <a:pos x="694" y="246"/>
                </a:cxn>
                <a:cxn ang="0">
                  <a:pos x="688" y="216"/>
                </a:cxn>
                <a:cxn ang="0">
                  <a:pos x="676" y="192"/>
                </a:cxn>
                <a:cxn ang="0">
                  <a:pos x="684" y="180"/>
                </a:cxn>
                <a:cxn ang="0">
                  <a:pos x="692" y="152"/>
                </a:cxn>
                <a:cxn ang="0">
                  <a:pos x="692" y="122"/>
                </a:cxn>
                <a:cxn ang="0">
                  <a:pos x="684" y="94"/>
                </a:cxn>
                <a:cxn ang="0">
                  <a:pos x="676" y="84"/>
                </a:cxn>
                <a:cxn ang="0">
                  <a:pos x="688" y="64"/>
                </a:cxn>
                <a:cxn ang="0">
                  <a:pos x="692" y="42"/>
                </a:cxn>
                <a:cxn ang="0">
                  <a:pos x="688" y="18"/>
                </a:cxn>
                <a:cxn ang="0">
                  <a:pos x="676" y="0"/>
                </a:cxn>
                <a:cxn ang="0">
                  <a:pos x="16" y="0"/>
                </a:cxn>
                <a:cxn ang="0">
                  <a:pos x="6" y="16"/>
                </a:cxn>
                <a:cxn ang="0">
                  <a:pos x="4" y="34"/>
                </a:cxn>
                <a:cxn ang="0">
                  <a:pos x="6" y="50"/>
                </a:cxn>
                <a:cxn ang="0">
                  <a:pos x="16" y="66"/>
                </a:cxn>
                <a:cxn ang="0">
                  <a:pos x="10" y="78"/>
                </a:cxn>
                <a:cxn ang="0">
                  <a:pos x="2" y="102"/>
                </a:cxn>
                <a:cxn ang="0">
                  <a:pos x="2" y="128"/>
                </a:cxn>
                <a:cxn ang="0">
                  <a:pos x="10" y="150"/>
                </a:cxn>
                <a:cxn ang="0">
                  <a:pos x="16" y="160"/>
                </a:cxn>
                <a:cxn ang="0">
                  <a:pos x="6" y="186"/>
                </a:cxn>
                <a:cxn ang="0">
                  <a:pos x="2" y="216"/>
                </a:cxn>
                <a:cxn ang="0">
                  <a:pos x="6" y="244"/>
                </a:cxn>
                <a:cxn ang="0">
                  <a:pos x="16" y="268"/>
                </a:cxn>
                <a:cxn ang="0">
                  <a:pos x="8" y="278"/>
                </a:cxn>
                <a:cxn ang="0">
                  <a:pos x="0" y="304"/>
                </a:cxn>
                <a:cxn ang="0">
                  <a:pos x="2" y="332"/>
                </a:cxn>
                <a:cxn ang="0">
                  <a:pos x="8" y="356"/>
                </a:cxn>
                <a:cxn ang="0">
                  <a:pos x="16" y="368"/>
                </a:cxn>
                <a:cxn ang="0">
                  <a:pos x="4" y="390"/>
                </a:cxn>
                <a:cxn ang="0">
                  <a:pos x="2" y="414"/>
                </a:cxn>
                <a:cxn ang="0">
                  <a:pos x="4" y="436"/>
                </a:cxn>
                <a:cxn ang="0">
                  <a:pos x="16" y="454"/>
                </a:cxn>
                <a:cxn ang="0">
                  <a:pos x="134" y="620"/>
                </a:cxn>
                <a:cxn ang="0">
                  <a:pos x="184" y="628"/>
                </a:cxn>
                <a:cxn ang="0">
                  <a:pos x="198" y="638"/>
                </a:cxn>
                <a:cxn ang="0">
                  <a:pos x="234" y="654"/>
                </a:cxn>
                <a:cxn ang="0">
                  <a:pos x="274" y="664"/>
                </a:cxn>
                <a:cxn ang="0">
                  <a:pos x="318" y="670"/>
                </a:cxn>
                <a:cxn ang="0">
                  <a:pos x="362" y="670"/>
                </a:cxn>
                <a:cxn ang="0">
                  <a:pos x="406" y="664"/>
                </a:cxn>
                <a:cxn ang="0">
                  <a:pos x="444" y="654"/>
                </a:cxn>
                <a:cxn ang="0">
                  <a:pos x="478" y="638"/>
                </a:cxn>
                <a:cxn ang="0">
                  <a:pos x="492" y="620"/>
                </a:cxn>
                <a:cxn ang="0">
                  <a:pos x="650" y="454"/>
                </a:cxn>
                <a:cxn ang="0">
                  <a:pos x="676" y="454"/>
                </a:cxn>
                <a:cxn ang="0">
                  <a:pos x="686" y="444"/>
                </a:cxn>
                <a:cxn ang="0">
                  <a:pos x="690" y="428"/>
                </a:cxn>
                <a:cxn ang="0">
                  <a:pos x="686" y="412"/>
                </a:cxn>
                <a:cxn ang="0">
                  <a:pos x="676" y="398"/>
                </a:cxn>
                <a:cxn ang="0">
                  <a:pos x="684" y="386"/>
                </a:cxn>
                <a:cxn ang="0">
                  <a:pos x="694" y="360"/>
                </a:cxn>
                <a:cxn ang="0">
                  <a:pos x="694" y="332"/>
                </a:cxn>
                <a:cxn ang="0">
                  <a:pos x="684" y="308"/>
                </a:cxn>
                <a:cxn ang="0">
                  <a:pos x="676" y="298"/>
                </a:cxn>
              </a:cxnLst>
              <a:rect l="0" t="0" r="r" b="b"/>
              <a:pathLst>
                <a:path w="694" h="670">
                  <a:moveTo>
                    <a:pt x="676" y="298"/>
                  </a:moveTo>
                  <a:lnTo>
                    <a:pt x="676" y="298"/>
                  </a:lnTo>
                  <a:lnTo>
                    <a:pt x="684" y="288"/>
                  </a:lnTo>
                  <a:lnTo>
                    <a:pt x="688" y="276"/>
                  </a:lnTo>
                  <a:lnTo>
                    <a:pt x="692" y="262"/>
                  </a:lnTo>
                  <a:lnTo>
                    <a:pt x="694" y="246"/>
                  </a:lnTo>
                  <a:lnTo>
                    <a:pt x="692" y="232"/>
                  </a:lnTo>
                  <a:lnTo>
                    <a:pt x="688" y="216"/>
                  </a:lnTo>
                  <a:lnTo>
                    <a:pt x="684" y="202"/>
                  </a:lnTo>
                  <a:lnTo>
                    <a:pt x="676" y="192"/>
                  </a:lnTo>
                  <a:lnTo>
                    <a:pt x="676" y="192"/>
                  </a:lnTo>
                  <a:lnTo>
                    <a:pt x="684" y="180"/>
                  </a:lnTo>
                  <a:lnTo>
                    <a:pt x="688" y="166"/>
                  </a:lnTo>
                  <a:lnTo>
                    <a:pt x="692" y="152"/>
                  </a:lnTo>
                  <a:lnTo>
                    <a:pt x="694" y="136"/>
                  </a:lnTo>
                  <a:lnTo>
                    <a:pt x="692" y="122"/>
                  </a:lnTo>
                  <a:lnTo>
                    <a:pt x="688" y="108"/>
                  </a:lnTo>
                  <a:lnTo>
                    <a:pt x="684" y="94"/>
                  </a:lnTo>
                  <a:lnTo>
                    <a:pt x="676" y="84"/>
                  </a:lnTo>
                  <a:lnTo>
                    <a:pt x="676" y="84"/>
                  </a:lnTo>
                  <a:lnTo>
                    <a:pt x="682" y="76"/>
                  </a:lnTo>
                  <a:lnTo>
                    <a:pt x="688" y="64"/>
                  </a:lnTo>
                  <a:lnTo>
                    <a:pt x="690" y="54"/>
                  </a:lnTo>
                  <a:lnTo>
                    <a:pt x="692" y="42"/>
                  </a:lnTo>
                  <a:lnTo>
                    <a:pt x="692" y="30"/>
                  </a:lnTo>
                  <a:lnTo>
                    <a:pt x="688" y="18"/>
                  </a:lnTo>
                  <a:lnTo>
                    <a:pt x="684" y="8"/>
                  </a:lnTo>
                  <a:lnTo>
                    <a:pt x="676" y="0"/>
                  </a:lnTo>
                  <a:lnTo>
                    <a:pt x="16" y="0"/>
                  </a:lnTo>
                  <a:lnTo>
                    <a:pt x="16" y="0"/>
                  </a:lnTo>
                  <a:lnTo>
                    <a:pt x="10" y="8"/>
                  </a:lnTo>
                  <a:lnTo>
                    <a:pt x="6" y="16"/>
                  </a:lnTo>
                  <a:lnTo>
                    <a:pt x="4" y="24"/>
                  </a:lnTo>
                  <a:lnTo>
                    <a:pt x="4" y="34"/>
                  </a:lnTo>
                  <a:lnTo>
                    <a:pt x="4" y="42"/>
                  </a:lnTo>
                  <a:lnTo>
                    <a:pt x="6" y="50"/>
                  </a:lnTo>
                  <a:lnTo>
                    <a:pt x="10" y="58"/>
                  </a:lnTo>
                  <a:lnTo>
                    <a:pt x="16" y="66"/>
                  </a:lnTo>
                  <a:lnTo>
                    <a:pt x="16" y="66"/>
                  </a:lnTo>
                  <a:lnTo>
                    <a:pt x="10" y="78"/>
                  </a:lnTo>
                  <a:lnTo>
                    <a:pt x="4" y="90"/>
                  </a:lnTo>
                  <a:lnTo>
                    <a:pt x="2" y="102"/>
                  </a:lnTo>
                  <a:lnTo>
                    <a:pt x="2" y="114"/>
                  </a:lnTo>
                  <a:lnTo>
                    <a:pt x="2" y="128"/>
                  </a:lnTo>
                  <a:lnTo>
                    <a:pt x="4" y="140"/>
                  </a:lnTo>
                  <a:lnTo>
                    <a:pt x="10" y="150"/>
                  </a:lnTo>
                  <a:lnTo>
                    <a:pt x="16" y="160"/>
                  </a:lnTo>
                  <a:lnTo>
                    <a:pt x="16" y="160"/>
                  </a:lnTo>
                  <a:lnTo>
                    <a:pt x="10" y="174"/>
                  </a:lnTo>
                  <a:lnTo>
                    <a:pt x="6" y="186"/>
                  </a:lnTo>
                  <a:lnTo>
                    <a:pt x="2" y="202"/>
                  </a:lnTo>
                  <a:lnTo>
                    <a:pt x="2" y="216"/>
                  </a:lnTo>
                  <a:lnTo>
                    <a:pt x="4" y="230"/>
                  </a:lnTo>
                  <a:lnTo>
                    <a:pt x="6" y="244"/>
                  </a:lnTo>
                  <a:lnTo>
                    <a:pt x="10" y="258"/>
                  </a:lnTo>
                  <a:lnTo>
                    <a:pt x="16" y="268"/>
                  </a:lnTo>
                  <a:lnTo>
                    <a:pt x="16" y="268"/>
                  </a:lnTo>
                  <a:lnTo>
                    <a:pt x="8" y="278"/>
                  </a:lnTo>
                  <a:lnTo>
                    <a:pt x="4" y="290"/>
                  </a:lnTo>
                  <a:lnTo>
                    <a:pt x="0" y="304"/>
                  </a:lnTo>
                  <a:lnTo>
                    <a:pt x="0" y="318"/>
                  </a:lnTo>
                  <a:lnTo>
                    <a:pt x="2" y="332"/>
                  </a:lnTo>
                  <a:lnTo>
                    <a:pt x="4" y="344"/>
                  </a:lnTo>
                  <a:lnTo>
                    <a:pt x="8" y="356"/>
                  </a:lnTo>
                  <a:lnTo>
                    <a:pt x="16" y="368"/>
                  </a:lnTo>
                  <a:lnTo>
                    <a:pt x="16" y="368"/>
                  </a:lnTo>
                  <a:lnTo>
                    <a:pt x="10" y="378"/>
                  </a:lnTo>
                  <a:lnTo>
                    <a:pt x="4" y="390"/>
                  </a:lnTo>
                  <a:lnTo>
                    <a:pt x="2" y="402"/>
                  </a:lnTo>
                  <a:lnTo>
                    <a:pt x="2" y="414"/>
                  </a:lnTo>
                  <a:lnTo>
                    <a:pt x="2" y="426"/>
                  </a:lnTo>
                  <a:lnTo>
                    <a:pt x="4" y="436"/>
                  </a:lnTo>
                  <a:lnTo>
                    <a:pt x="10" y="446"/>
                  </a:lnTo>
                  <a:lnTo>
                    <a:pt x="16" y="454"/>
                  </a:lnTo>
                  <a:lnTo>
                    <a:pt x="50" y="454"/>
                  </a:lnTo>
                  <a:lnTo>
                    <a:pt x="134" y="620"/>
                  </a:lnTo>
                  <a:lnTo>
                    <a:pt x="184" y="620"/>
                  </a:lnTo>
                  <a:lnTo>
                    <a:pt x="184" y="628"/>
                  </a:lnTo>
                  <a:lnTo>
                    <a:pt x="184" y="628"/>
                  </a:lnTo>
                  <a:lnTo>
                    <a:pt x="198" y="638"/>
                  </a:lnTo>
                  <a:lnTo>
                    <a:pt x="214" y="646"/>
                  </a:lnTo>
                  <a:lnTo>
                    <a:pt x="234" y="654"/>
                  </a:lnTo>
                  <a:lnTo>
                    <a:pt x="252" y="660"/>
                  </a:lnTo>
                  <a:lnTo>
                    <a:pt x="274" y="664"/>
                  </a:lnTo>
                  <a:lnTo>
                    <a:pt x="296" y="668"/>
                  </a:lnTo>
                  <a:lnTo>
                    <a:pt x="318" y="670"/>
                  </a:lnTo>
                  <a:lnTo>
                    <a:pt x="340" y="670"/>
                  </a:lnTo>
                  <a:lnTo>
                    <a:pt x="362" y="670"/>
                  </a:lnTo>
                  <a:lnTo>
                    <a:pt x="384" y="668"/>
                  </a:lnTo>
                  <a:lnTo>
                    <a:pt x="406" y="664"/>
                  </a:lnTo>
                  <a:lnTo>
                    <a:pt x="426" y="660"/>
                  </a:lnTo>
                  <a:lnTo>
                    <a:pt x="444" y="654"/>
                  </a:lnTo>
                  <a:lnTo>
                    <a:pt x="462" y="646"/>
                  </a:lnTo>
                  <a:lnTo>
                    <a:pt x="478" y="638"/>
                  </a:lnTo>
                  <a:lnTo>
                    <a:pt x="492" y="628"/>
                  </a:lnTo>
                  <a:lnTo>
                    <a:pt x="492" y="620"/>
                  </a:lnTo>
                  <a:lnTo>
                    <a:pt x="546" y="620"/>
                  </a:lnTo>
                  <a:lnTo>
                    <a:pt x="650" y="454"/>
                  </a:lnTo>
                  <a:lnTo>
                    <a:pt x="676" y="454"/>
                  </a:lnTo>
                  <a:lnTo>
                    <a:pt x="676" y="454"/>
                  </a:lnTo>
                  <a:lnTo>
                    <a:pt x="682" y="450"/>
                  </a:lnTo>
                  <a:lnTo>
                    <a:pt x="686" y="444"/>
                  </a:lnTo>
                  <a:lnTo>
                    <a:pt x="690" y="436"/>
                  </a:lnTo>
                  <a:lnTo>
                    <a:pt x="690" y="428"/>
                  </a:lnTo>
                  <a:lnTo>
                    <a:pt x="690" y="420"/>
                  </a:lnTo>
                  <a:lnTo>
                    <a:pt x="686" y="412"/>
                  </a:lnTo>
                  <a:lnTo>
                    <a:pt x="682" y="404"/>
                  </a:lnTo>
                  <a:lnTo>
                    <a:pt x="676" y="398"/>
                  </a:lnTo>
                  <a:lnTo>
                    <a:pt x="676" y="398"/>
                  </a:lnTo>
                  <a:lnTo>
                    <a:pt x="684" y="386"/>
                  </a:lnTo>
                  <a:lnTo>
                    <a:pt x="690" y="374"/>
                  </a:lnTo>
                  <a:lnTo>
                    <a:pt x="694" y="360"/>
                  </a:lnTo>
                  <a:lnTo>
                    <a:pt x="694" y="346"/>
                  </a:lnTo>
                  <a:lnTo>
                    <a:pt x="694" y="332"/>
                  </a:lnTo>
                  <a:lnTo>
                    <a:pt x="690" y="318"/>
                  </a:lnTo>
                  <a:lnTo>
                    <a:pt x="684" y="308"/>
                  </a:lnTo>
                  <a:lnTo>
                    <a:pt x="676" y="298"/>
                  </a:lnTo>
                  <a:lnTo>
                    <a:pt x="676" y="298"/>
                  </a:lnTo>
                  <a:close/>
                </a:path>
              </a:pathLst>
            </a:custGeom>
            <a:solidFill>
              <a:schemeClr val="accent4">
                <a:lumMod val="75000"/>
              </a:schemeClr>
            </a:solidFill>
            <a:ln w="6350" cap="flat" cmpd="sng" algn="ctr">
              <a:noFill/>
              <a:prstDash val="solid"/>
              <a:miter lim="800000"/>
              <a:headEnd type="none" w="med" len="med"/>
              <a:tailEnd type="none" w="med" len="med"/>
            </a:ln>
          </p:spPr>
          <p:txBody>
            <a:bodyPr lIns="0" tIns="18283" rIns="0" bIns="18283" anchor="ctr" anchorCtr="1">
              <a:noAutofit/>
            </a:bodyPr>
            <a:lstStyle/>
            <a:p>
              <a:pPr algn="ctr">
                <a:lnSpc>
                  <a:spcPct val="85000"/>
                </a:lnSpc>
                <a:spcBef>
                  <a:spcPct val="20000"/>
                </a:spcBef>
              </a:pPr>
              <a:endParaRPr lang="en-US" sz="800" b="1" dirty="0"/>
            </a:p>
          </p:txBody>
        </p:sp>
        <p:sp>
          <p:nvSpPr>
            <p:cNvPr id="14" name="Freeform 45">
              <a:extLst>
                <a:ext uri="{C183D7F6-B498-43B3-948B-1728B52AA6E4}">
                  <adec:decorative xmlns:adec="http://schemas.microsoft.com/office/drawing/2017/decorative" val="1"/>
                </a:ext>
              </a:extLst>
            </p:cNvPr>
            <p:cNvSpPr>
              <a:spLocks noEditPoints="1"/>
            </p:cNvSpPr>
            <p:nvPr/>
          </p:nvSpPr>
          <p:spPr bwMode="auto">
            <a:xfrm>
              <a:off x="5102225" y="1727200"/>
              <a:ext cx="2289175" cy="2886075"/>
            </a:xfrm>
            <a:custGeom>
              <a:avLst/>
              <a:gdLst/>
              <a:ahLst/>
              <a:cxnLst>
                <a:cxn ang="0">
                  <a:pos x="354" y="1670"/>
                </a:cxn>
                <a:cxn ang="0">
                  <a:pos x="286" y="1428"/>
                </a:cxn>
                <a:cxn ang="0">
                  <a:pos x="180" y="1218"/>
                </a:cxn>
                <a:cxn ang="0">
                  <a:pos x="80" y="1062"/>
                </a:cxn>
                <a:cxn ang="0">
                  <a:pos x="22" y="904"/>
                </a:cxn>
                <a:cxn ang="0">
                  <a:pos x="0" y="732"/>
                </a:cxn>
                <a:cxn ang="0">
                  <a:pos x="0" y="710"/>
                </a:cxn>
                <a:cxn ang="0">
                  <a:pos x="26" y="546"/>
                </a:cxn>
                <a:cxn ang="0">
                  <a:pos x="94" y="370"/>
                </a:cxn>
                <a:cxn ang="0">
                  <a:pos x="194" y="226"/>
                </a:cxn>
                <a:cxn ang="0">
                  <a:pos x="320" y="118"/>
                </a:cxn>
                <a:cxn ang="0">
                  <a:pos x="466" y="44"/>
                </a:cxn>
                <a:cxn ang="0">
                  <a:pos x="622" y="6"/>
                </a:cxn>
                <a:cxn ang="0">
                  <a:pos x="718" y="0"/>
                </a:cxn>
                <a:cxn ang="0">
                  <a:pos x="876" y="16"/>
                </a:cxn>
                <a:cxn ang="0">
                  <a:pos x="1030" y="68"/>
                </a:cxn>
                <a:cxn ang="0">
                  <a:pos x="1168" y="156"/>
                </a:cxn>
                <a:cxn ang="0">
                  <a:pos x="1286" y="278"/>
                </a:cxn>
                <a:cxn ang="0">
                  <a:pos x="1376" y="434"/>
                </a:cxn>
                <a:cxn ang="0">
                  <a:pos x="1432" y="624"/>
                </a:cxn>
                <a:cxn ang="0">
                  <a:pos x="1442" y="714"/>
                </a:cxn>
                <a:cxn ang="0">
                  <a:pos x="1424" y="900"/>
                </a:cxn>
                <a:cxn ang="0">
                  <a:pos x="1354" y="1082"/>
                </a:cxn>
                <a:cxn ang="0">
                  <a:pos x="1298" y="1154"/>
                </a:cxn>
                <a:cxn ang="0">
                  <a:pos x="1174" y="1348"/>
                </a:cxn>
                <a:cxn ang="0">
                  <a:pos x="1090" y="1570"/>
                </a:cxn>
                <a:cxn ang="0">
                  <a:pos x="1066" y="1758"/>
                </a:cxn>
                <a:cxn ang="0">
                  <a:pos x="368" y="1818"/>
                </a:cxn>
                <a:cxn ang="0">
                  <a:pos x="994" y="1634"/>
                </a:cxn>
                <a:cxn ang="0">
                  <a:pos x="1064" y="1394"/>
                </a:cxn>
                <a:cxn ang="0">
                  <a:pos x="1180" y="1182"/>
                </a:cxn>
                <a:cxn ang="0">
                  <a:pos x="1286" y="1038"/>
                </a:cxn>
                <a:cxn ang="0">
                  <a:pos x="1346" y="882"/>
                </a:cxn>
                <a:cxn ang="0">
                  <a:pos x="1362" y="716"/>
                </a:cxn>
                <a:cxn ang="0">
                  <a:pos x="1336" y="564"/>
                </a:cxn>
                <a:cxn ang="0">
                  <a:pos x="1274" y="406"/>
                </a:cxn>
                <a:cxn ang="0">
                  <a:pos x="1182" y="280"/>
                </a:cxn>
                <a:cxn ang="0">
                  <a:pos x="1070" y="184"/>
                </a:cxn>
                <a:cxn ang="0">
                  <a:pos x="942" y="120"/>
                </a:cxn>
                <a:cxn ang="0">
                  <a:pos x="804" y="86"/>
                </a:cxn>
                <a:cxn ang="0">
                  <a:pos x="690" y="82"/>
                </a:cxn>
                <a:cxn ang="0">
                  <a:pos x="548" y="104"/>
                </a:cxn>
                <a:cxn ang="0">
                  <a:pos x="414" y="156"/>
                </a:cxn>
                <a:cxn ang="0">
                  <a:pos x="296" y="238"/>
                </a:cxn>
                <a:cxn ang="0">
                  <a:pos x="198" y="352"/>
                </a:cxn>
                <a:cxn ang="0">
                  <a:pos x="126" y="498"/>
                </a:cxn>
                <a:cxn ang="0">
                  <a:pos x="86" y="676"/>
                </a:cxn>
                <a:cxn ang="0">
                  <a:pos x="82" y="732"/>
                </a:cxn>
                <a:cxn ang="0">
                  <a:pos x="92" y="846"/>
                </a:cxn>
                <a:cxn ang="0">
                  <a:pos x="152" y="1026"/>
                </a:cxn>
                <a:cxn ang="0">
                  <a:pos x="292" y="1252"/>
                </a:cxn>
                <a:cxn ang="0">
                  <a:pos x="390" y="1474"/>
                </a:cxn>
                <a:cxn ang="0">
                  <a:pos x="444" y="1736"/>
                </a:cxn>
              </a:cxnLst>
              <a:rect l="0" t="0" r="r" b="b"/>
              <a:pathLst>
                <a:path w="1442" h="1818">
                  <a:moveTo>
                    <a:pt x="368" y="1818"/>
                  </a:moveTo>
                  <a:lnTo>
                    <a:pt x="366" y="1778"/>
                  </a:lnTo>
                  <a:lnTo>
                    <a:pt x="366" y="1778"/>
                  </a:lnTo>
                  <a:lnTo>
                    <a:pt x="362" y="1724"/>
                  </a:lnTo>
                  <a:lnTo>
                    <a:pt x="354" y="1670"/>
                  </a:lnTo>
                  <a:lnTo>
                    <a:pt x="346" y="1618"/>
                  </a:lnTo>
                  <a:lnTo>
                    <a:pt x="334" y="1568"/>
                  </a:lnTo>
                  <a:lnTo>
                    <a:pt x="320" y="1520"/>
                  </a:lnTo>
                  <a:lnTo>
                    <a:pt x="304" y="1474"/>
                  </a:lnTo>
                  <a:lnTo>
                    <a:pt x="286" y="1428"/>
                  </a:lnTo>
                  <a:lnTo>
                    <a:pt x="268" y="1384"/>
                  </a:lnTo>
                  <a:lnTo>
                    <a:pt x="246" y="1342"/>
                  </a:lnTo>
                  <a:lnTo>
                    <a:pt x="226" y="1300"/>
                  </a:lnTo>
                  <a:lnTo>
                    <a:pt x="202" y="1258"/>
                  </a:lnTo>
                  <a:lnTo>
                    <a:pt x="180" y="1218"/>
                  </a:lnTo>
                  <a:lnTo>
                    <a:pt x="132" y="1142"/>
                  </a:lnTo>
                  <a:lnTo>
                    <a:pt x="82" y="1068"/>
                  </a:lnTo>
                  <a:lnTo>
                    <a:pt x="82" y="1068"/>
                  </a:lnTo>
                  <a:lnTo>
                    <a:pt x="80" y="1066"/>
                  </a:lnTo>
                  <a:lnTo>
                    <a:pt x="80" y="1062"/>
                  </a:lnTo>
                  <a:lnTo>
                    <a:pt x="80" y="1062"/>
                  </a:lnTo>
                  <a:lnTo>
                    <a:pt x="62" y="1024"/>
                  </a:lnTo>
                  <a:lnTo>
                    <a:pt x="48" y="986"/>
                  </a:lnTo>
                  <a:lnTo>
                    <a:pt x="34" y="946"/>
                  </a:lnTo>
                  <a:lnTo>
                    <a:pt x="22" y="904"/>
                  </a:lnTo>
                  <a:lnTo>
                    <a:pt x="14" y="862"/>
                  </a:lnTo>
                  <a:lnTo>
                    <a:pt x="6" y="820"/>
                  </a:lnTo>
                  <a:lnTo>
                    <a:pt x="2" y="778"/>
                  </a:lnTo>
                  <a:lnTo>
                    <a:pt x="0" y="732"/>
                  </a:lnTo>
                  <a:lnTo>
                    <a:pt x="0" y="732"/>
                  </a:lnTo>
                  <a:lnTo>
                    <a:pt x="0" y="732"/>
                  </a:lnTo>
                  <a:lnTo>
                    <a:pt x="0" y="712"/>
                  </a:lnTo>
                  <a:lnTo>
                    <a:pt x="0" y="712"/>
                  </a:lnTo>
                  <a:lnTo>
                    <a:pt x="42" y="714"/>
                  </a:lnTo>
                  <a:lnTo>
                    <a:pt x="0" y="710"/>
                  </a:lnTo>
                  <a:lnTo>
                    <a:pt x="0" y="710"/>
                  </a:lnTo>
                  <a:lnTo>
                    <a:pt x="4" y="668"/>
                  </a:lnTo>
                  <a:lnTo>
                    <a:pt x="10" y="626"/>
                  </a:lnTo>
                  <a:lnTo>
                    <a:pt x="18" y="584"/>
                  </a:lnTo>
                  <a:lnTo>
                    <a:pt x="26" y="546"/>
                  </a:lnTo>
                  <a:lnTo>
                    <a:pt x="36" y="508"/>
                  </a:lnTo>
                  <a:lnTo>
                    <a:pt x="48" y="472"/>
                  </a:lnTo>
                  <a:lnTo>
                    <a:pt x="62" y="436"/>
                  </a:lnTo>
                  <a:lnTo>
                    <a:pt x="76" y="402"/>
                  </a:lnTo>
                  <a:lnTo>
                    <a:pt x="94" y="370"/>
                  </a:lnTo>
                  <a:lnTo>
                    <a:pt x="110" y="338"/>
                  </a:lnTo>
                  <a:lnTo>
                    <a:pt x="130" y="308"/>
                  </a:lnTo>
                  <a:lnTo>
                    <a:pt x="150" y="280"/>
                  </a:lnTo>
                  <a:lnTo>
                    <a:pt x="172" y="252"/>
                  </a:lnTo>
                  <a:lnTo>
                    <a:pt x="194" y="226"/>
                  </a:lnTo>
                  <a:lnTo>
                    <a:pt x="218" y="202"/>
                  </a:lnTo>
                  <a:lnTo>
                    <a:pt x="242" y="180"/>
                  </a:lnTo>
                  <a:lnTo>
                    <a:pt x="266" y="158"/>
                  </a:lnTo>
                  <a:lnTo>
                    <a:pt x="294" y="138"/>
                  </a:lnTo>
                  <a:lnTo>
                    <a:pt x="320" y="118"/>
                  </a:lnTo>
                  <a:lnTo>
                    <a:pt x="348" y="100"/>
                  </a:lnTo>
                  <a:lnTo>
                    <a:pt x="376" y="84"/>
                  </a:lnTo>
                  <a:lnTo>
                    <a:pt x="406" y="70"/>
                  </a:lnTo>
                  <a:lnTo>
                    <a:pt x="436" y="56"/>
                  </a:lnTo>
                  <a:lnTo>
                    <a:pt x="466" y="44"/>
                  </a:lnTo>
                  <a:lnTo>
                    <a:pt x="496" y="34"/>
                  </a:lnTo>
                  <a:lnTo>
                    <a:pt x="526" y="24"/>
                  </a:lnTo>
                  <a:lnTo>
                    <a:pt x="558" y="16"/>
                  </a:lnTo>
                  <a:lnTo>
                    <a:pt x="590" y="10"/>
                  </a:lnTo>
                  <a:lnTo>
                    <a:pt x="622" y="6"/>
                  </a:lnTo>
                  <a:lnTo>
                    <a:pt x="654" y="2"/>
                  </a:lnTo>
                  <a:lnTo>
                    <a:pt x="686" y="0"/>
                  </a:lnTo>
                  <a:lnTo>
                    <a:pt x="718" y="0"/>
                  </a:lnTo>
                  <a:lnTo>
                    <a:pt x="718" y="0"/>
                  </a:lnTo>
                  <a:lnTo>
                    <a:pt x="718" y="0"/>
                  </a:lnTo>
                  <a:lnTo>
                    <a:pt x="750" y="0"/>
                  </a:lnTo>
                  <a:lnTo>
                    <a:pt x="782" y="2"/>
                  </a:lnTo>
                  <a:lnTo>
                    <a:pt x="814" y="6"/>
                  </a:lnTo>
                  <a:lnTo>
                    <a:pt x="846" y="10"/>
                  </a:lnTo>
                  <a:lnTo>
                    <a:pt x="876" y="16"/>
                  </a:lnTo>
                  <a:lnTo>
                    <a:pt x="908" y="24"/>
                  </a:lnTo>
                  <a:lnTo>
                    <a:pt x="940" y="34"/>
                  </a:lnTo>
                  <a:lnTo>
                    <a:pt x="970" y="44"/>
                  </a:lnTo>
                  <a:lnTo>
                    <a:pt x="1000" y="56"/>
                  </a:lnTo>
                  <a:lnTo>
                    <a:pt x="1030" y="68"/>
                  </a:lnTo>
                  <a:lnTo>
                    <a:pt x="1058" y="84"/>
                  </a:lnTo>
                  <a:lnTo>
                    <a:pt x="1088" y="100"/>
                  </a:lnTo>
                  <a:lnTo>
                    <a:pt x="1114" y="118"/>
                  </a:lnTo>
                  <a:lnTo>
                    <a:pt x="1142" y="136"/>
                  </a:lnTo>
                  <a:lnTo>
                    <a:pt x="1168" y="156"/>
                  </a:lnTo>
                  <a:lnTo>
                    <a:pt x="1194" y="178"/>
                  </a:lnTo>
                  <a:lnTo>
                    <a:pt x="1218" y="200"/>
                  </a:lnTo>
                  <a:lnTo>
                    <a:pt x="1242" y="226"/>
                  </a:lnTo>
                  <a:lnTo>
                    <a:pt x="1264" y="250"/>
                  </a:lnTo>
                  <a:lnTo>
                    <a:pt x="1286" y="278"/>
                  </a:lnTo>
                  <a:lnTo>
                    <a:pt x="1306" y="306"/>
                  </a:lnTo>
                  <a:lnTo>
                    <a:pt x="1326" y="336"/>
                  </a:lnTo>
                  <a:lnTo>
                    <a:pt x="1344" y="368"/>
                  </a:lnTo>
                  <a:lnTo>
                    <a:pt x="1362" y="400"/>
                  </a:lnTo>
                  <a:lnTo>
                    <a:pt x="1376" y="434"/>
                  </a:lnTo>
                  <a:lnTo>
                    <a:pt x="1390" y="470"/>
                  </a:lnTo>
                  <a:lnTo>
                    <a:pt x="1404" y="506"/>
                  </a:lnTo>
                  <a:lnTo>
                    <a:pt x="1414" y="544"/>
                  </a:lnTo>
                  <a:lnTo>
                    <a:pt x="1424" y="584"/>
                  </a:lnTo>
                  <a:lnTo>
                    <a:pt x="1432" y="624"/>
                  </a:lnTo>
                  <a:lnTo>
                    <a:pt x="1438" y="666"/>
                  </a:lnTo>
                  <a:lnTo>
                    <a:pt x="1442" y="710"/>
                  </a:lnTo>
                  <a:lnTo>
                    <a:pt x="1442" y="710"/>
                  </a:lnTo>
                  <a:lnTo>
                    <a:pt x="1442" y="712"/>
                  </a:lnTo>
                  <a:lnTo>
                    <a:pt x="1442" y="714"/>
                  </a:lnTo>
                  <a:lnTo>
                    <a:pt x="1442" y="714"/>
                  </a:lnTo>
                  <a:lnTo>
                    <a:pt x="1442" y="760"/>
                  </a:lnTo>
                  <a:lnTo>
                    <a:pt x="1438" y="806"/>
                  </a:lnTo>
                  <a:lnTo>
                    <a:pt x="1434" y="854"/>
                  </a:lnTo>
                  <a:lnTo>
                    <a:pt x="1424" y="900"/>
                  </a:lnTo>
                  <a:lnTo>
                    <a:pt x="1412" y="946"/>
                  </a:lnTo>
                  <a:lnTo>
                    <a:pt x="1398" y="992"/>
                  </a:lnTo>
                  <a:lnTo>
                    <a:pt x="1378" y="1036"/>
                  </a:lnTo>
                  <a:lnTo>
                    <a:pt x="1354" y="1082"/>
                  </a:lnTo>
                  <a:lnTo>
                    <a:pt x="1354" y="1082"/>
                  </a:lnTo>
                  <a:lnTo>
                    <a:pt x="1352" y="1084"/>
                  </a:lnTo>
                  <a:lnTo>
                    <a:pt x="1350" y="1086"/>
                  </a:lnTo>
                  <a:lnTo>
                    <a:pt x="1350" y="1086"/>
                  </a:lnTo>
                  <a:lnTo>
                    <a:pt x="1324" y="1120"/>
                  </a:lnTo>
                  <a:lnTo>
                    <a:pt x="1298" y="1154"/>
                  </a:lnTo>
                  <a:lnTo>
                    <a:pt x="1270" y="1190"/>
                  </a:lnTo>
                  <a:lnTo>
                    <a:pt x="1246" y="1228"/>
                  </a:lnTo>
                  <a:lnTo>
                    <a:pt x="1220" y="1266"/>
                  </a:lnTo>
                  <a:lnTo>
                    <a:pt x="1198" y="1308"/>
                  </a:lnTo>
                  <a:lnTo>
                    <a:pt x="1174" y="1348"/>
                  </a:lnTo>
                  <a:lnTo>
                    <a:pt x="1154" y="1392"/>
                  </a:lnTo>
                  <a:lnTo>
                    <a:pt x="1134" y="1436"/>
                  </a:lnTo>
                  <a:lnTo>
                    <a:pt x="1118" y="1480"/>
                  </a:lnTo>
                  <a:lnTo>
                    <a:pt x="1102" y="1524"/>
                  </a:lnTo>
                  <a:lnTo>
                    <a:pt x="1090" y="1570"/>
                  </a:lnTo>
                  <a:lnTo>
                    <a:pt x="1080" y="1618"/>
                  </a:lnTo>
                  <a:lnTo>
                    <a:pt x="1072" y="1664"/>
                  </a:lnTo>
                  <a:lnTo>
                    <a:pt x="1068" y="1712"/>
                  </a:lnTo>
                  <a:lnTo>
                    <a:pt x="1066" y="1758"/>
                  </a:lnTo>
                  <a:lnTo>
                    <a:pt x="1066" y="1758"/>
                  </a:lnTo>
                  <a:lnTo>
                    <a:pt x="1066" y="1758"/>
                  </a:lnTo>
                  <a:lnTo>
                    <a:pt x="1066" y="1776"/>
                  </a:lnTo>
                  <a:lnTo>
                    <a:pt x="1066" y="1776"/>
                  </a:lnTo>
                  <a:lnTo>
                    <a:pt x="1068" y="1818"/>
                  </a:lnTo>
                  <a:lnTo>
                    <a:pt x="368" y="1818"/>
                  </a:lnTo>
                  <a:lnTo>
                    <a:pt x="368" y="1818"/>
                  </a:lnTo>
                  <a:close/>
                  <a:moveTo>
                    <a:pt x="986" y="1736"/>
                  </a:moveTo>
                  <a:lnTo>
                    <a:pt x="986" y="1736"/>
                  </a:lnTo>
                  <a:lnTo>
                    <a:pt x="988" y="1686"/>
                  </a:lnTo>
                  <a:lnTo>
                    <a:pt x="994" y="1634"/>
                  </a:lnTo>
                  <a:lnTo>
                    <a:pt x="1004" y="1584"/>
                  </a:lnTo>
                  <a:lnTo>
                    <a:pt x="1016" y="1536"/>
                  </a:lnTo>
                  <a:lnTo>
                    <a:pt x="1030" y="1488"/>
                  </a:lnTo>
                  <a:lnTo>
                    <a:pt x="1046" y="1440"/>
                  </a:lnTo>
                  <a:lnTo>
                    <a:pt x="1064" y="1394"/>
                  </a:lnTo>
                  <a:lnTo>
                    <a:pt x="1084" y="1350"/>
                  </a:lnTo>
                  <a:lnTo>
                    <a:pt x="1106" y="1306"/>
                  </a:lnTo>
                  <a:lnTo>
                    <a:pt x="1130" y="1262"/>
                  </a:lnTo>
                  <a:lnTo>
                    <a:pt x="1154" y="1222"/>
                  </a:lnTo>
                  <a:lnTo>
                    <a:pt x="1180" y="1182"/>
                  </a:lnTo>
                  <a:lnTo>
                    <a:pt x="1206" y="1144"/>
                  </a:lnTo>
                  <a:lnTo>
                    <a:pt x="1232" y="1106"/>
                  </a:lnTo>
                  <a:lnTo>
                    <a:pt x="1260" y="1070"/>
                  </a:lnTo>
                  <a:lnTo>
                    <a:pt x="1286" y="1038"/>
                  </a:lnTo>
                  <a:lnTo>
                    <a:pt x="1286" y="1038"/>
                  </a:lnTo>
                  <a:lnTo>
                    <a:pt x="1286" y="1038"/>
                  </a:lnTo>
                  <a:lnTo>
                    <a:pt x="1306" y="1000"/>
                  </a:lnTo>
                  <a:lnTo>
                    <a:pt x="1322" y="960"/>
                  </a:lnTo>
                  <a:lnTo>
                    <a:pt x="1336" y="922"/>
                  </a:lnTo>
                  <a:lnTo>
                    <a:pt x="1346" y="882"/>
                  </a:lnTo>
                  <a:lnTo>
                    <a:pt x="1352" y="842"/>
                  </a:lnTo>
                  <a:lnTo>
                    <a:pt x="1358" y="800"/>
                  </a:lnTo>
                  <a:lnTo>
                    <a:pt x="1360" y="758"/>
                  </a:lnTo>
                  <a:lnTo>
                    <a:pt x="1362" y="716"/>
                  </a:lnTo>
                  <a:lnTo>
                    <a:pt x="1362" y="716"/>
                  </a:lnTo>
                  <a:lnTo>
                    <a:pt x="1362" y="716"/>
                  </a:lnTo>
                  <a:lnTo>
                    <a:pt x="1358" y="676"/>
                  </a:lnTo>
                  <a:lnTo>
                    <a:pt x="1352" y="638"/>
                  </a:lnTo>
                  <a:lnTo>
                    <a:pt x="1344" y="600"/>
                  </a:lnTo>
                  <a:lnTo>
                    <a:pt x="1336" y="564"/>
                  </a:lnTo>
                  <a:lnTo>
                    <a:pt x="1326" y="530"/>
                  </a:lnTo>
                  <a:lnTo>
                    <a:pt x="1314" y="498"/>
                  </a:lnTo>
                  <a:lnTo>
                    <a:pt x="1302" y="466"/>
                  </a:lnTo>
                  <a:lnTo>
                    <a:pt x="1288" y="436"/>
                  </a:lnTo>
                  <a:lnTo>
                    <a:pt x="1274" y="406"/>
                  </a:lnTo>
                  <a:lnTo>
                    <a:pt x="1256" y="378"/>
                  </a:lnTo>
                  <a:lnTo>
                    <a:pt x="1240" y="352"/>
                  </a:lnTo>
                  <a:lnTo>
                    <a:pt x="1222" y="326"/>
                  </a:lnTo>
                  <a:lnTo>
                    <a:pt x="1202" y="302"/>
                  </a:lnTo>
                  <a:lnTo>
                    <a:pt x="1182" y="280"/>
                  </a:lnTo>
                  <a:lnTo>
                    <a:pt x="1162" y="258"/>
                  </a:lnTo>
                  <a:lnTo>
                    <a:pt x="1140" y="238"/>
                  </a:lnTo>
                  <a:lnTo>
                    <a:pt x="1118" y="218"/>
                  </a:lnTo>
                  <a:lnTo>
                    <a:pt x="1094" y="200"/>
                  </a:lnTo>
                  <a:lnTo>
                    <a:pt x="1070" y="184"/>
                  </a:lnTo>
                  <a:lnTo>
                    <a:pt x="1046" y="170"/>
                  </a:lnTo>
                  <a:lnTo>
                    <a:pt x="1020" y="154"/>
                  </a:lnTo>
                  <a:lnTo>
                    <a:pt x="994" y="142"/>
                  </a:lnTo>
                  <a:lnTo>
                    <a:pt x="968" y="130"/>
                  </a:lnTo>
                  <a:lnTo>
                    <a:pt x="942" y="120"/>
                  </a:lnTo>
                  <a:lnTo>
                    <a:pt x="914" y="112"/>
                  </a:lnTo>
                  <a:lnTo>
                    <a:pt x="888" y="104"/>
                  </a:lnTo>
                  <a:lnTo>
                    <a:pt x="860" y="96"/>
                  </a:lnTo>
                  <a:lnTo>
                    <a:pt x="832" y="90"/>
                  </a:lnTo>
                  <a:lnTo>
                    <a:pt x="804" y="86"/>
                  </a:lnTo>
                  <a:lnTo>
                    <a:pt x="774" y="84"/>
                  </a:lnTo>
                  <a:lnTo>
                    <a:pt x="718" y="80"/>
                  </a:lnTo>
                  <a:lnTo>
                    <a:pt x="718" y="80"/>
                  </a:lnTo>
                  <a:lnTo>
                    <a:pt x="718" y="80"/>
                  </a:lnTo>
                  <a:lnTo>
                    <a:pt x="690" y="82"/>
                  </a:lnTo>
                  <a:lnTo>
                    <a:pt x="660" y="84"/>
                  </a:lnTo>
                  <a:lnTo>
                    <a:pt x="632" y="86"/>
                  </a:lnTo>
                  <a:lnTo>
                    <a:pt x="604" y="90"/>
                  </a:lnTo>
                  <a:lnTo>
                    <a:pt x="576" y="96"/>
                  </a:lnTo>
                  <a:lnTo>
                    <a:pt x="548" y="104"/>
                  </a:lnTo>
                  <a:lnTo>
                    <a:pt x="520" y="112"/>
                  </a:lnTo>
                  <a:lnTo>
                    <a:pt x="494" y="120"/>
                  </a:lnTo>
                  <a:lnTo>
                    <a:pt x="466" y="130"/>
                  </a:lnTo>
                  <a:lnTo>
                    <a:pt x="440" y="142"/>
                  </a:lnTo>
                  <a:lnTo>
                    <a:pt x="414" y="156"/>
                  </a:lnTo>
                  <a:lnTo>
                    <a:pt x="390" y="170"/>
                  </a:lnTo>
                  <a:lnTo>
                    <a:pt x="366" y="184"/>
                  </a:lnTo>
                  <a:lnTo>
                    <a:pt x="342" y="202"/>
                  </a:lnTo>
                  <a:lnTo>
                    <a:pt x="318" y="220"/>
                  </a:lnTo>
                  <a:lnTo>
                    <a:pt x="296" y="238"/>
                  </a:lnTo>
                  <a:lnTo>
                    <a:pt x="274" y="258"/>
                  </a:lnTo>
                  <a:lnTo>
                    <a:pt x="254" y="280"/>
                  </a:lnTo>
                  <a:lnTo>
                    <a:pt x="234" y="304"/>
                  </a:lnTo>
                  <a:lnTo>
                    <a:pt x="216" y="328"/>
                  </a:lnTo>
                  <a:lnTo>
                    <a:pt x="198" y="352"/>
                  </a:lnTo>
                  <a:lnTo>
                    <a:pt x="180" y="380"/>
                  </a:lnTo>
                  <a:lnTo>
                    <a:pt x="164" y="406"/>
                  </a:lnTo>
                  <a:lnTo>
                    <a:pt x="150" y="436"/>
                  </a:lnTo>
                  <a:lnTo>
                    <a:pt x="138" y="466"/>
                  </a:lnTo>
                  <a:lnTo>
                    <a:pt x="126" y="498"/>
                  </a:lnTo>
                  <a:lnTo>
                    <a:pt x="114" y="530"/>
                  </a:lnTo>
                  <a:lnTo>
                    <a:pt x="104" y="566"/>
                  </a:lnTo>
                  <a:lnTo>
                    <a:pt x="96" y="600"/>
                  </a:lnTo>
                  <a:lnTo>
                    <a:pt x="90" y="638"/>
                  </a:lnTo>
                  <a:lnTo>
                    <a:pt x="86" y="676"/>
                  </a:lnTo>
                  <a:lnTo>
                    <a:pt x="82" y="714"/>
                  </a:lnTo>
                  <a:lnTo>
                    <a:pt x="82" y="714"/>
                  </a:lnTo>
                  <a:lnTo>
                    <a:pt x="82" y="714"/>
                  </a:lnTo>
                  <a:lnTo>
                    <a:pt x="82" y="714"/>
                  </a:lnTo>
                  <a:lnTo>
                    <a:pt x="82" y="732"/>
                  </a:lnTo>
                  <a:lnTo>
                    <a:pt x="82" y="732"/>
                  </a:lnTo>
                  <a:lnTo>
                    <a:pt x="82" y="732"/>
                  </a:lnTo>
                  <a:lnTo>
                    <a:pt x="82" y="772"/>
                  </a:lnTo>
                  <a:lnTo>
                    <a:pt x="86" y="808"/>
                  </a:lnTo>
                  <a:lnTo>
                    <a:pt x="92" y="846"/>
                  </a:lnTo>
                  <a:lnTo>
                    <a:pt x="100" y="882"/>
                  </a:lnTo>
                  <a:lnTo>
                    <a:pt x="112" y="920"/>
                  </a:lnTo>
                  <a:lnTo>
                    <a:pt x="124" y="956"/>
                  </a:lnTo>
                  <a:lnTo>
                    <a:pt x="136" y="990"/>
                  </a:lnTo>
                  <a:lnTo>
                    <a:pt x="152" y="1026"/>
                  </a:lnTo>
                  <a:lnTo>
                    <a:pt x="152" y="1026"/>
                  </a:lnTo>
                  <a:lnTo>
                    <a:pt x="152" y="1026"/>
                  </a:lnTo>
                  <a:lnTo>
                    <a:pt x="198" y="1098"/>
                  </a:lnTo>
                  <a:lnTo>
                    <a:pt x="246" y="1172"/>
                  </a:lnTo>
                  <a:lnTo>
                    <a:pt x="292" y="1252"/>
                  </a:lnTo>
                  <a:lnTo>
                    <a:pt x="314" y="1294"/>
                  </a:lnTo>
                  <a:lnTo>
                    <a:pt x="334" y="1338"/>
                  </a:lnTo>
                  <a:lnTo>
                    <a:pt x="354" y="1382"/>
                  </a:lnTo>
                  <a:lnTo>
                    <a:pt x="374" y="1428"/>
                  </a:lnTo>
                  <a:lnTo>
                    <a:pt x="390" y="1474"/>
                  </a:lnTo>
                  <a:lnTo>
                    <a:pt x="406" y="1524"/>
                  </a:lnTo>
                  <a:lnTo>
                    <a:pt x="418" y="1574"/>
                  </a:lnTo>
                  <a:lnTo>
                    <a:pt x="430" y="1626"/>
                  </a:lnTo>
                  <a:lnTo>
                    <a:pt x="438" y="1680"/>
                  </a:lnTo>
                  <a:lnTo>
                    <a:pt x="444" y="1736"/>
                  </a:lnTo>
                  <a:lnTo>
                    <a:pt x="444" y="1736"/>
                  </a:lnTo>
                  <a:lnTo>
                    <a:pt x="986" y="1736"/>
                  </a:lnTo>
                  <a:lnTo>
                    <a:pt x="986" y="1736"/>
                  </a:lnTo>
                  <a:close/>
                </a:path>
              </a:pathLst>
            </a:custGeom>
            <a:solidFill>
              <a:schemeClr val="accent4">
                <a:lumMod val="75000"/>
              </a:schemeClr>
            </a:solidFill>
            <a:ln w="6350" cap="flat" cmpd="sng" algn="ctr">
              <a:noFill/>
              <a:prstDash val="solid"/>
              <a:miter lim="800000"/>
              <a:headEnd type="none" w="med" len="med"/>
              <a:tailEnd type="none" w="med" len="med"/>
            </a:ln>
          </p:spPr>
          <p:txBody>
            <a:bodyPr lIns="0" tIns="18283" rIns="0" bIns="18283" anchor="ctr" anchorCtr="1">
              <a:normAutofit/>
            </a:bodyPr>
            <a:lstStyle/>
            <a:p>
              <a:pPr algn="ctr">
                <a:lnSpc>
                  <a:spcPct val="85000"/>
                </a:lnSpc>
                <a:spcBef>
                  <a:spcPct val="20000"/>
                </a:spcBef>
              </a:pPr>
              <a:endParaRPr lang="en-US" sz="1400" b="1"/>
            </a:p>
          </p:txBody>
        </p:sp>
      </p:grpSp>
      <p:sp>
        <p:nvSpPr>
          <p:cNvPr id="22" name="Text Placeholder 21">
            <a:extLst>
              <a:ext uri="{FF2B5EF4-FFF2-40B4-BE49-F238E27FC236}">
                <a16:creationId xmlns:a16="http://schemas.microsoft.com/office/drawing/2014/main" id="{390252FF-B760-47E7-9992-47728EA73C1B}"/>
              </a:ext>
            </a:extLst>
          </p:cNvPr>
          <p:cNvSpPr>
            <a:spLocks noGrp="1"/>
          </p:cNvSpPr>
          <p:nvPr>
            <p:ph type="body" sz="quarter" idx="16"/>
          </p:nvPr>
        </p:nvSpPr>
        <p:spPr/>
        <p:txBody>
          <a:bodyPr/>
          <a:lstStyle/>
          <a:p>
            <a:r>
              <a:rPr lang="en-US" dirty="0"/>
              <a:t>Predicting</a:t>
            </a:r>
          </a:p>
        </p:txBody>
      </p:sp>
      <p:sp>
        <p:nvSpPr>
          <p:cNvPr id="23" name="Text Placeholder 22">
            <a:extLst>
              <a:ext uri="{FF2B5EF4-FFF2-40B4-BE49-F238E27FC236}">
                <a16:creationId xmlns:a16="http://schemas.microsoft.com/office/drawing/2014/main" id="{16B1E823-8644-4D6B-93C8-31008C7C66EF}"/>
              </a:ext>
            </a:extLst>
          </p:cNvPr>
          <p:cNvSpPr>
            <a:spLocks noGrp="1"/>
          </p:cNvSpPr>
          <p:nvPr>
            <p:ph type="body" sz="quarter" idx="17"/>
          </p:nvPr>
        </p:nvSpPr>
        <p:spPr/>
        <p:txBody>
          <a:bodyPr/>
          <a:lstStyle/>
          <a:p>
            <a:r>
              <a:rPr lang="en-US" dirty="0"/>
              <a:t>Building the models on tarin and test data.</a:t>
            </a:r>
          </a:p>
        </p:txBody>
      </p:sp>
      <p:grpSp>
        <p:nvGrpSpPr>
          <p:cNvPr id="12" name="Group 54" descr="Icon of graph"/>
          <p:cNvGrpSpPr/>
          <p:nvPr/>
        </p:nvGrpSpPr>
        <p:grpSpPr>
          <a:xfrm>
            <a:off x="8902696" y="1690007"/>
            <a:ext cx="714781" cy="609699"/>
            <a:chOff x="1490663" y="846138"/>
            <a:chExt cx="381000" cy="323850"/>
          </a:xfrm>
          <a:solidFill>
            <a:srgbClr val="FFFFFF"/>
          </a:solidFill>
        </p:grpSpPr>
        <p:sp>
          <p:nvSpPr>
            <p:cNvPr id="7" name="Freeform 23">
              <a:extLst>
                <a:ext uri="{C183D7F6-B498-43B3-948B-1728B52AA6E4}">
                  <adec:decorative xmlns:adec="http://schemas.microsoft.com/office/drawing/2017/decorative" val="1"/>
                </a:ext>
              </a:extLst>
            </p:cNvPr>
            <p:cNvSpPr>
              <a:spLocks/>
            </p:cNvSpPr>
            <p:nvPr/>
          </p:nvSpPr>
          <p:spPr bwMode="auto">
            <a:xfrm>
              <a:off x="1490663" y="942975"/>
              <a:ext cx="381000" cy="227013"/>
            </a:xfrm>
            <a:custGeom>
              <a:avLst/>
              <a:gdLst/>
              <a:ahLst/>
              <a:cxnLst>
                <a:cxn ang="0">
                  <a:pos x="721" y="429"/>
                </a:cxn>
                <a:cxn ang="0">
                  <a:pos x="721" y="429"/>
                </a:cxn>
                <a:cxn ang="0">
                  <a:pos x="0" y="429"/>
                </a:cxn>
                <a:cxn ang="0">
                  <a:pos x="0" y="429"/>
                </a:cxn>
                <a:cxn ang="0">
                  <a:pos x="0" y="0"/>
                </a:cxn>
                <a:cxn ang="0">
                  <a:pos x="23" y="0"/>
                </a:cxn>
                <a:cxn ang="0">
                  <a:pos x="23" y="0"/>
                </a:cxn>
                <a:cxn ang="0">
                  <a:pos x="23" y="405"/>
                </a:cxn>
                <a:cxn ang="0">
                  <a:pos x="721" y="405"/>
                </a:cxn>
                <a:cxn ang="0">
                  <a:pos x="721" y="429"/>
                </a:cxn>
              </a:cxnLst>
              <a:rect l="0" t="0" r="r" b="b"/>
              <a:pathLst>
                <a:path w="721" h="429">
                  <a:moveTo>
                    <a:pt x="721" y="429"/>
                  </a:moveTo>
                  <a:lnTo>
                    <a:pt x="721" y="429"/>
                  </a:lnTo>
                  <a:lnTo>
                    <a:pt x="0" y="429"/>
                  </a:lnTo>
                  <a:lnTo>
                    <a:pt x="0" y="429"/>
                  </a:lnTo>
                  <a:lnTo>
                    <a:pt x="0" y="0"/>
                  </a:lnTo>
                  <a:lnTo>
                    <a:pt x="23" y="0"/>
                  </a:lnTo>
                  <a:lnTo>
                    <a:pt x="23" y="0"/>
                  </a:lnTo>
                  <a:lnTo>
                    <a:pt x="23" y="405"/>
                  </a:lnTo>
                  <a:lnTo>
                    <a:pt x="721" y="405"/>
                  </a:lnTo>
                  <a:lnTo>
                    <a:pt x="721" y="429"/>
                  </a:lnTo>
                  <a:close/>
                </a:path>
              </a:pathLst>
            </a:custGeom>
            <a:solidFill>
              <a:schemeClr val="accent6">
                <a:lumMod val="50000"/>
              </a:schemeClr>
            </a:solidFill>
            <a:ln w="6350" cap="flat" cmpd="sng" algn="ctr">
              <a:noFill/>
              <a:prstDash val="solid"/>
              <a:miter lim="800000"/>
              <a:headEnd type="none" w="med" len="med"/>
              <a:tailEnd type="none" w="med" len="med"/>
            </a:ln>
          </p:spPr>
          <p:txBody>
            <a:bodyPr lIns="0" tIns="18283" rIns="0" bIns="18283" anchor="ctr" anchorCtr="1">
              <a:normAutofit/>
            </a:bodyPr>
            <a:lstStyle/>
            <a:p>
              <a:pPr algn="ctr">
                <a:lnSpc>
                  <a:spcPct val="85000"/>
                </a:lnSpc>
                <a:spcBef>
                  <a:spcPct val="20000"/>
                </a:spcBef>
              </a:pPr>
              <a:endParaRPr lang="en-US" sz="1400" b="1"/>
            </a:p>
          </p:txBody>
        </p:sp>
        <p:sp>
          <p:nvSpPr>
            <p:cNvPr id="8" name="Rectangle 24">
              <a:extLst>
                <a:ext uri="{C183D7F6-B498-43B3-948B-1728B52AA6E4}">
                  <adec:decorative xmlns:adec="http://schemas.microsoft.com/office/drawing/2017/decorative" val="1"/>
                </a:ext>
              </a:extLst>
            </p:cNvPr>
            <p:cNvSpPr>
              <a:spLocks noChangeArrowheads="1"/>
            </p:cNvSpPr>
            <p:nvPr/>
          </p:nvSpPr>
          <p:spPr bwMode="auto">
            <a:xfrm>
              <a:off x="1524000" y="1055688"/>
              <a:ext cx="69850" cy="103188"/>
            </a:xfrm>
            <a:prstGeom prst="rect">
              <a:avLst/>
            </a:prstGeom>
            <a:solidFill>
              <a:schemeClr val="accent6">
                <a:lumMod val="50000"/>
              </a:schemeClr>
            </a:solidFill>
            <a:ln w="6350" cap="flat" cmpd="sng" algn="ctr">
              <a:noFill/>
              <a:prstDash val="solid"/>
              <a:miter lim="800000"/>
              <a:headEnd type="none" w="med" len="med"/>
              <a:tailEnd type="none" w="med" len="med"/>
            </a:ln>
          </p:spPr>
          <p:txBody>
            <a:bodyPr lIns="0" tIns="18283" rIns="0" bIns="18283" anchor="ctr" anchorCtr="1">
              <a:noAutofit/>
            </a:bodyPr>
            <a:lstStyle/>
            <a:p>
              <a:pPr algn="ctr">
                <a:lnSpc>
                  <a:spcPct val="85000"/>
                </a:lnSpc>
                <a:spcBef>
                  <a:spcPct val="20000"/>
                </a:spcBef>
              </a:pPr>
              <a:endParaRPr lang="en-US" sz="700" b="1"/>
            </a:p>
          </p:txBody>
        </p:sp>
        <p:sp>
          <p:nvSpPr>
            <p:cNvPr id="9" name="Rectangle 25">
              <a:extLst>
                <a:ext uri="{C183D7F6-B498-43B3-948B-1728B52AA6E4}">
                  <adec:decorative xmlns:adec="http://schemas.microsoft.com/office/drawing/2017/decorative" val="1"/>
                </a:ext>
              </a:extLst>
            </p:cNvPr>
            <p:cNvSpPr>
              <a:spLocks noChangeArrowheads="1"/>
            </p:cNvSpPr>
            <p:nvPr/>
          </p:nvSpPr>
          <p:spPr bwMode="auto">
            <a:xfrm>
              <a:off x="1612900" y="987425"/>
              <a:ext cx="69850" cy="171450"/>
            </a:xfrm>
            <a:prstGeom prst="rect">
              <a:avLst/>
            </a:prstGeom>
            <a:solidFill>
              <a:schemeClr val="accent6">
                <a:lumMod val="50000"/>
              </a:schemeClr>
            </a:solidFill>
            <a:ln w="6350" cap="flat" cmpd="sng" algn="ctr">
              <a:noFill/>
              <a:prstDash val="solid"/>
              <a:miter lim="800000"/>
              <a:headEnd type="none" w="med" len="med"/>
              <a:tailEnd type="none" w="med" len="med"/>
            </a:ln>
          </p:spPr>
          <p:txBody>
            <a:bodyPr lIns="0" tIns="18283" rIns="0" bIns="18283" anchor="ctr" anchorCtr="1">
              <a:noAutofit/>
            </a:bodyPr>
            <a:lstStyle/>
            <a:p>
              <a:pPr algn="ctr">
                <a:lnSpc>
                  <a:spcPct val="85000"/>
                </a:lnSpc>
                <a:spcBef>
                  <a:spcPct val="20000"/>
                </a:spcBef>
              </a:pPr>
              <a:endParaRPr lang="en-US" sz="1400" b="1"/>
            </a:p>
          </p:txBody>
        </p:sp>
        <p:sp>
          <p:nvSpPr>
            <p:cNvPr id="10" name="Rectangle 26">
              <a:extLst>
                <a:ext uri="{C183D7F6-B498-43B3-948B-1728B52AA6E4}">
                  <adec:decorative xmlns:adec="http://schemas.microsoft.com/office/drawing/2017/decorative" val="1"/>
                </a:ext>
              </a:extLst>
            </p:cNvPr>
            <p:cNvSpPr>
              <a:spLocks noChangeArrowheads="1"/>
            </p:cNvSpPr>
            <p:nvPr/>
          </p:nvSpPr>
          <p:spPr bwMode="auto">
            <a:xfrm>
              <a:off x="1701800" y="923925"/>
              <a:ext cx="69850" cy="234950"/>
            </a:xfrm>
            <a:prstGeom prst="rect">
              <a:avLst/>
            </a:prstGeom>
            <a:solidFill>
              <a:schemeClr val="accent6">
                <a:lumMod val="50000"/>
              </a:schemeClr>
            </a:solidFill>
            <a:ln w="6350" cap="flat" cmpd="sng" algn="ctr">
              <a:noFill/>
              <a:prstDash val="solid"/>
              <a:miter lim="800000"/>
              <a:headEnd type="none" w="med" len="med"/>
              <a:tailEnd type="none" w="med" len="med"/>
            </a:ln>
          </p:spPr>
          <p:txBody>
            <a:bodyPr lIns="0" tIns="18283" rIns="0" bIns="18283" anchor="ctr" anchorCtr="1">
              <a:normAutofit/>
            </a:bodyPr>
            <a:lstStyle/>
            <a:p>
              <a:pPr algn="ctr">
                <a:lnSpc>
                  <a:spcPct val="85000"/>
                </a:lnSpc>
                <a:spcBef>
                  <a:spcPct val="20000"/>
                </a:spcBef>
              </a:pPr>
              <a:endParaRPr lang="en-US" sz="1400" b="1"/>
            </a:p>
          </p:txBody>
        </p:sp>
        <p:sp>
          <p:nvSpPr>
            <p:cNvPr id="11" name="Rectangle 27">
              <a:extLst>
                <a:ext uri="{C183D7F6-B498-43B3-948B-1728B52AA6E4}">
                  <adec:decorative xmlns:adec="http://schemas.microsoft.com/office/drawing/2017/decorative" val="1"/>
                </a:ext>
              </a:extLst>
            </p:cNvPr>
            <p:cNvSpPr>
              <a:spLocks noChangeArrowheads="1"/>
            </p:cNvSpPr>
            <p:nvPr/>
          </p:nvSpPr>
          <p:spPr bwMode="auto">
            <a:xfrm>
              <a:off x="1790700" y="846138"/>
              <a:ext cx="69850" cy="312738"/>
            </a:xfrm>
            <a:prstGeom prst="rect">
              <a:avLst/>
            </a:prstGeom>
            <a:solidFill>
              <a:schemeClr val="accent6">
                <a:lumMod val="50000"/>
              </a:schemeClr>
            </a:solidFill>
            <a:ln w="6350" cap="flat" cmpd="sng" algn="ctr">
              <a:noFill/>
              <a:prstDash val="solid"/>
              <a:miter lim="800000"/>
              <a:headEnd type="none" w="med" len="med"/>
              <a:tailEnd type="none" w="med" len="med"/>
            </a:ln>
          </p:spPr>
          <p:txBody>
            <a:bodyPr lIns="0" tIns="18283" rIns="0" bIns="18283" anchor="ctr" anchorCtr="1">
              <a:normAutofit/>
            </a:bodyPr>
            <a:lstStyle/>
            <a:p>
              <a:pPr algn="ctr">
                <a:lnSpc>
                  <a:spcPct val="85000"/>
                </a:lnSpc>
                <a:spcBef>
                  <a:spcPct val="20000"/>
                </a:spcBef>
              </a:pPr>
              <a:endParaRPr lang="en-US" sz="1400" b="1"/>
            </a:p>
          </p:txBody>
        </p:sp>
      </p:grpSp>
      <p:sp>
        <p:nvSpPr>
          <p:cNvPr id="24" name="Text Placeholder 23">
            <a:extLst>
              <a:ext uri="{FF2B5EF4-FFF2-40B4-BE49-F238E27FC236}">
                <a16:creationId xmlns:a16="http://schemas.microsoft.com/office/drawing/2014/main" id="{A162ECDC-CAF5-41B3-94DD-E997C8F75F0D}"/>
              </a:ext>
            </a:extLst>
          </p:cNvPr>
          <p:cNvSpPr>
            <a:spLocks noGrp="1"/>
          </p:cNvSpPr>
          <p:nvPr>
            <p:ph type="body" sz="quarter" idx="18"/>
          </p:nvPr>
        </p:nvSpPr>
        <p:spPr/>
        <p:txBody>
          <a:bodyPr/>
          <a:lstStyle/>
          <a:p>
            <a:r>
              <a:rPr lang="en-US" dirty="0"/>
              <a:t>Visualization</a:t>
            </a:r>
          </a:p>
        </p:txBody>
      </p:sp>
      <p:sp>
        <p:nvSpPr>
          <p:cNvPr id="25" name="Text Placeholder 24">
            <a:extLst>
              <a:ext uri="{FF2B5EF4-FFF2-40B4-BE49-F238E27FC236}">
                <a16:creationId xmlns:a16="http://schemas.microsoft.com/office/drawing/2014/main" id="{0DDD301C-2B86-4C4B-B95E-569A94185267}"/>
              </a:ext>
            </a:extLst>
          </p:cNvPr>
          <p:cNvSpPr>
            <a:spLocks noGrp="1"/>
          </p:cNvSpPr>
          <p:nvPr>
            <p:ph type="body" sz="quarter" idx="19"/>
          </p:nvPr>
        </p:nvSpPr>
        <p:spPr/>
        <p:txBody>
          <a:bodyPr/>
          <a:lstStyle/>
          <a:p>
            <a:r>
              <a:rPr lang="en-US" dirty="0"/>
              <a:t>Visualizing the results of train and test</a:t>
            </a:r>
          </a:p>
          <a:p>
            <a:endParaRPr lang="en-US" dirty="0"/>
          </a:p>
        </p:txBody>
      </p:sp>
      <p:sp>
        <p:nvSpPr>
          <p:cNvPr id="15" name="Freeform 5" descr="Icon of puzzle piece"/>
          <p:cNvSpPr>
            <a:spLocks/>
          </p:cNvSpPr>
          <p:nvPr/>
        </p:nvSpPr>
        <p:spPr bwMode="auto">
          <a:xfrm rot="2700000">
            <a:off x="6869361" y="1638055"/>
            <a:ext cx="618745" cy="838447"/>
          </a:xfrm>
          <a:custGeom>
            <a:avLst/>
            <a:gdLst/>
            <a:ahLst/>
            <a:cxnLst>
              <a:cxn ang="0">
                <a:pos x="1886" y="656"/>
              </a:cxn>
              <a:cxn ang="0">
                <a:pos x="1838" y="614"/>
              </a:cxn>
              <a:cxn ang="0">
                <a:pos x="1560" y="638"/>
              </a:cxn>
              <a:cxn ang="0">
                <a:pos x="1300" y="610"/>
              </a:cxn>
              <a:cxn ang="0">
                <a:pos x="1176" y="546"/>
              </a:cxn>
              <a:cxn ang="0">
                <a:pos x="1106" y="476"/>
              </a:cxn>
              <a:cxn ang="0">
                <a:pos x="1118" y="376"/>
              </a:cxn>
              <a:cxn ang="0">
                <a:pos x="1122" y="190"/>
              </a:cxn>
              <a:cxn ang="0">
                <a:pos x="1024" y="38"/>
              </a:cxn>
              <a:cxn ang="0">
                <a:pos x="912" y="0"/>
              </a:cxn>
              <a:cxn ang="0">
                <a:pos x="786" y="42"/>
              </a:cxn>
              <a:cxn ang="0">
                <a:pos x="724" y="168"/>
              </a:cxn>
              <a:cxn ang="0">
                <a:pos x="734" y="296"/>
              </a:cxn>
              <a:cxn ang="0">
                <a:pos x="756" y="446"/>
              </a:cxn>
              <a:cxn ang="0">
                <a:pos x="668" y="518"/>
              </a:cxn>
              <a:cxn ang="0">
                <a:pos x="574" y="536"/>
              </a:cxn>
              <a:cxn ang="0">
                <a:pos x="320" y="472"/>
              </a:cxn>
              <a:cxn ang="0">
                <a:pos x="84" y="422"/>
              </a:cxn>
              <a:cxn ang="0">
                <a:pos x="68" y="748"/>
              </a:cxn>
              <a:cxn ang="0">
                <a:pos x="114" y="932"/>
              </a:cxn>
              <a:cxn ang="0">
                <a:pos x="178" y="974"/>
              </a:cxn>
              <a:cxn ang="0">
                <a:pos x="274" y="938"/>
              </a:cxn>
              <a:cxn ang="0">
                <a:pos x="350" y="952"/>
              </a:cxn>
              <a:cxn ang="0">
                <a:pos x="412" y="1024"/>
              </a:cxn>
              <a:cxn ang="0">
                <a:pos x="424" y="1194"/>
              </a:cxn>
              <a:cxn ang="0">
                <a:pos x="386" y="1426"/>
              </a:cxn>
              <a:cxn ang="0">
                <a:pos x="322" y="1496"/>
              </a:cxn>
              <a:cxn ang="0">
                <a:pos x="206" y="1484"/>
              </a:cxn>
              <a:cxn ang="0">
                <a:pos x="72" y="1424"/>
              </a:cxn>
              <a:cxn ang="0">
                <a:pos x="14" y="1456"/>
              </a:cxn>
              <a:cxn ang="0">
                <a:pos x="0" y="1536"/>
              </a:cxn>
              <a:cxn ang="0">
                <a:pos x="60" y="1874"/>
              </a:cxn>
              <a:cxn ang="0">
                <a:pos x="162" y="2044"/>
              </a:cxn>
              <a:cxn ang="0">
                <a:pos x="530" y="2052"/>
              </a:cxn>
              <a:cxn ang="0">
                <a:pos x="690" y="2092"/>
              </a:cxn>
              <a:cxn ang="0">
                <a:pos x="700" y="2140"/>
              </a:cxn>
              <a:cxn ang="0">
                <a:pos x="658" y="2322"/>
              </a:cxn>
              <a:cxn ang="0">
                <a:pos x="644" y="2470"/>
              </a:cxn>
              <a:cxn ang="0">
                <a:pos x="730" y="2576"/>
              </a:cxn>
              <a:cxn ang="0">
                <a:pos x="900" y="2598"/>
              </a:cxn>
              <a:cxn ang="0">
                <a:pos x="1044" y="2520"/>
              </a:cxn>
              <a:cxn ang="0">
                <a:pos x="1070" y="2370"/>
              </a:cxn>
              <a:cxn ang="0">
                <a:pos x="1030" y="2206"/>
              </a:cxn>
              <a:cxn ang="0">
                <a:pos x="1016" y="2142"/>
              </a:cxn>
              <a:cxn ang="0">
                <a:pos x="1082" y="2076"/>
              </a:cxn>
              <a:cxn ang="0">
                <a:pos x="1432" y="2040"/>
              </a:cxn>
              <a:cxn ang="0">
                <a:pos x="1740" y="1830"/>
              </a:cxn>
              <a:cxn ang="0">
                <a:pos x="1722" y="1686"/>
              </a:cxn>
              <a:cxn ang="0">
                <a:pos x="1646" y="1654"/>
              </a:cxn>
              <a:cxn ang="0">
                <a:pos x="1500" y="1650"/>
              </a:cxn>
              <a:cxn ang="0">
                <a:pos x="1430" y="1584"/>
              </a:cxn>
              <a:cxn ang="0">
                <a:pos x="1400" y="1464"/>
              </a:cxn>
              <a:cxn ang="0">
                <a:pos x="1426" y="1278"/>
              </a:cxn>
              <a:cxn ang="0">
                <a:pos x="1476" y="1174"/>
              </a:cxn>
              <a:cxn ang="0">
                <a:pos x="1540" y="1156"/>
              </a:cxn>
              <a:cxn ang="0">
                <a:pos x="1698" y="1236"/>
              </a:cxn>
              <a:cxn ang="0">
                <a:pos x="1776" y="1252"/>
              </a:cxn>
              <a:cxn ang="0">
                <a:pos x="1854" y="1176"/>
              </a:cxn>
              <a:cxn ang="0">
                <a:pos x="1906" y="990"/>
              </a:cxn>
            </a:cxnLst>
            <a:rect l="0" t="0" r="r" b="b"/>
            <a:pathLst>
              <a:path w="1912" h="2600">
                <a:moveTo>
                  <a:pt x="1912" y="880"/>
                </a:moveTo>
                <a:lnTo>
                  <a:pt x="1912" y="880"/>
                </a:lnTo>
                <a:lnTo>
                  <a:pt x="1904" y="786"/>
                </a:lnTo>
                <a:lnTo>
                  <a:pt x="1900" y="738"/>
                </a:lnTo>
                <a:lnTo>
                  <a:pt x="1894" y="694"/>
                </a:lnTo>
                <a:lnTo>
                  <a:pt x="1886" y="656"/>
                </a:lnTo>
                <a:lnTo>
                  <a:pt x="1880" y="640"/>
                </a:lnTo>
                <a:lnTo>
                  <a:pt x="1874" y="628"/>
                </a:lnTo>
                <a:lnTo>
                  <a:pt x="1868" y="620"/>
                </a:lnTo>
                <a:lnTo>
                  <a:pt x="1858" y="614"/>
                </a:lnTo>
                <a:lnTo>
                  <a:pt x="1850" y="612"/>
                </a:lnTo>
                <a:lnTo>
                  <a:pt x="1838" y="614"/>
                </a:lnTo>
                <a:lnTo>
                  <a:pt x="1838" y="614"/>
                </a:lnTo>
                <a:lnTo>
                  <a:pt x="1822" y="620"/>
                </a:lnTo>
                <a:lnTo>
                  <a:pt x="1800" y="624"/>
                </a:lnTo>
                <a:lnTo>
                  <a:pt x="1736" y="632"/>
                </a:lnTo>
                <a:lnTo>
                  <a:pt x="1652" y="636"/>
                </a:lnTo>
                <a:lnTo>
                  <a:pt x="1560" y="638"/>
                </a:lnTo>
                <a:lnTo>
                  <a:pt x="1512" y="636"/>
                </a:lnTo>
                <a:lnTo>
                  <a:pt x="1464" y="634"/>
                </a:lnTo>
                <a:lnTo>
                  <a:pt x="1420" y="630"/>
                </a:lnTo>
                <a:lnTo>
                  <a:pt x="1376" y="626"/>
                </a:lnTo>
                <a:lnTo>
                  <a:pt x="1336" y="618"/>
                </a:lnTo>
                <a:lnTo>
                  <a:pt x="1300" y="610"/>
                </a:lnTo>
                <a:lnTo>
                  <a:pt x="1270" y="600"/>
                </a:lnTo>
                <a:lnTo>
                  <a:pt x="1258" y="594"/>
                </a:lnTo>
                <a:lnTo>
                  <a:pt x="1248" y="588"/>
                </a:lnTo>
                <a:lnTo>
                  <a:pt x="1248" y="588"/>
                </a:lnTo>
                <a:lnTo>
                  <a:pt x="1210" y="564"/>
                </a:lnTo>
                <a:lnTo>
                  <a:pt x="1176" y="546"/>
                </a:lnTo>
                <a:lnTo>
                  <a:pt x="1146" y="530"/>
                </a:lnTo>
                <a:lnTo>
                  <a:pt x="1134" y="520"/>
                </a:lnTo>
                <a:lnTo>
                  <a:pt x="1124" y="512"/>
                </a:lnTo>
                <a:lnTo>
                  <a:pt x="1116" y="502"/>
                </a:lnTo>
                <a:lnTo>
                  <a:pt x="1110" y="490"/>
                </a:lnTo>
                <a:lnTo>
                  <a:pt x="1106" y="476"/>
                </a:lnTo>
                <a:lnTo>
                  <a:pt x="1102" y="462"/>
                </a:lnTo>
                <a:lnTo>
                  <a:pt x="1104" y="444"/>
                </a:lnTo>
                <a:lnTo>
                  <a:pt x="1106" y="424"/>
                </a:lnTo>
                <a:lnTo>
                  <a:pt x="1110" y="402"/>
                </a:lnTo>
                <a:lnTo>
                  <a:pt x="1118" y="376"/>
                </a:lnTo>
                <a:lnTo>
                  <a:pt x="1118" y="376"/>
                </a:lnTo>
                <a:lnTo>
                  <a:pt x="1126" y="346"/>
                </a:lnTo>
                <a:lnTo>
                  <a:pt x="1132" y="316"/>
                </a:lnTo>
                <a:lnTo>
                  <a:pt x="1134" y="284"/>
                </a:lnTo>
                <a:lnTo>
                  <a:pt x="1132" y="254"/>
                </a:lnTo>
                <a:lnTo>
                  <a:pt x="1128" y="222"/>
                </a:lnTo>
                <a:lnTo>
                  <a:pt x="1122" y="190"/>
                </a:lnTo>
                <a:lnTo>
                  <a:pt x="1112" y="160"/>
                </a:lnTo>
                <a:lnTo>
                  <a:pt x="1100" y="132"/>
                </a:lnTo>
                <a:lnTo>
                  <a:pt x="1084" y="104"/>
                </a:lnTo>
                <a:lnTo>
                  <a:pt x="1068" y="80"/>
                </a:lnTo>
                <a:lnTo>
                  <a:pt x="1048" y="58"/>
                </a:lnTo>
                <a:lnTo>
                  <a:pt x="1024" y="38"/>
                </a:lnTo>
                <a:lnTo>
                  <a:pt x="1000" y="22"/>
                </a:lnTo>
                <a:lnTo>
                  <a:pt x="974" y="10"/>
                </a:lnTo>
                <a:lnTo>
                  <a:pt x="958" y="6"/>
                </a:lnTo>
                <a:lnTo>
                  <a:pt x="944" y="4"/>
                </a:lnTo>
                <a:lnTo>
                  <a:pt x="928" y="2"/>
                </a:lnTo>
                <a:lnTo>
                  <a:pt x="912" y="0"/>
                </a:lnTo>
                <a:lnTo>
                  <a:pt x="912" y="0"/>
                </a:lnTo>
                <a:lnTo>
                  <a:pt x="882" y="2"/>
                </a:lnTo>
                <a:lnTo>
                  <a:pt x="854" y="8"/>
                </a:lnTo>
                <a:lnTo>
                  <a:pt x="828" y="16"/>
                </a:lnTo>
                <a:lnTo>
                  <a:pt x="806" y="28"/>
                </a:lnTo>
                <a:lnTo>
                  <a:pt x="786" y="42"/>
                </a:lnTo>
                <a:lnTo>
                  <a:pt x="770" y="58"/>
                </a:lnTo>
                <a:lnTo>
                  <a:pt x="756" y="78"/>
                </a:lnTo>
                <a:lnTo>
                  <a:pt x="744" y="98"/>
                </a:lnTo>
                <a:lnTo>
                  <a:pt x="734" y="120"/>
                </a:lnTo>
                <a:lnTo>
                  <a:pt x="728" y="144"/>
                </a:lnTo>
                <a:lnTo>
                  <a:pt x="724" y="168"/>
                </a:lnTo>
                <a:lnTo>
                  <a:pt x="722" y="194"/>
                </a:lnTo>
                <a:lnTo>
                  <a:pt x="722" y="218"/>
                </a:lnTo>
                <a:lnTo>
                  <a:pt x="724" y="244"/>
                </a:lnTo>
                <a:lnTo>
                  <a:pt x="728" y="270"/>
                </a:lnTo>
                <a:lnTo>
                  <a:pt x="734" y="296"/>
                </a:lnTo>
                <a:lnTo>
                  <a:pt x="734" y="296"/>
                </a:lnTo>
                <a:lnTo>
                  <a:pt x="758" y="374"/>
                </a:lnTo>
                <a:lnTo>
                  <a:pt x="764" y="402"/>
                </a:lnTo>
                <a:lnTo>
                  <a:pt x="764" y="416"/>
                </a:lnTo>
                <a:lnTo>
                  <a:pt x="764" y="426"/>
                </a:lnTo>
                <a:lnTo>
                  <a:pt x="760" y="436"/>
                </a:lnTo>
                <a:lnTo>
                  <a:pt x="756" y="446"/>
                </a:lnTo>
                <a:lnTo>
                  <a:pt x="748" y="458"/>
                </a:lnTo>
                <a:lnTo>
                  <a:pt x="738" y="468"/>
                </a:lnTo>
                <a:lnTo>
                  <a:pt x="724" y="478"/>
                </a:lnTo>
                <a:lnTo>
                  <a:pt x="708" y="490"/>
                </a:lnTo>
                <a:lnTo>
                  <a:pt x="668" y="518"/>
                </a:lnTo>
                <a:lnTo>
                  <a:pt x="668" y="518"/>
                </a:lnTo>
                <a:lnTo>
                  <a:pt x="654" y="524"/>
                </a:lnTo>
                <a:lnTo>
                  <a:pt x="640" y="528"/>
                </a:lnTo>
                <a:lnTo>
                  <a:pt x="626" y="532"/>
                </a:lnTo>
                <a:lnTo>
                  <a:pt x="610" y="536"/>
                </a:lnTo>
                <a:lnTo>
                  <a:pt x="592" y="536"/>
                </a:lnTo>
                <a:lnTo>
                  <a:pt x="574" y="536"/>
                </a:lnTo>
                <a:lnTo>
                  <a:pt x="536" y="534"/>
                </a:lnTo>
                <a:lnTo>
                  <a:pt x="494" y="526"/>
                </a:lnTo>
                <a:lnTo>
                  <a:pt x="452" y="516"/>
                </a:lnTo>
                <a:lnTo>
                  <a:pt x="408" y="504"/>
                </a:lnTo>
                <a:lnTo>
                  <a:pt x="364" y="488"/>
                </a:lnTo>
                <a:lnTo>
                  <a:pt x="320" y="472"/>
                </a:lnTo>
                <a:lnTo>
                  <a:pt x="278" y="454"/>
                </a:lnTo>
                <a:lnTo>
                  <a:pt x="202" y="420"/>
                </a:lnTo>
                <a:lnTo>
                  <a:pt x="140" y="388"/>
                </a:lnTo>
                <a:lnTo>
                  <a:pt x="98" y="366"/>
                </a:lnTo>
                <a:lnTo>
                  <a:pt x="98" y="366"/>
                </a:lnTo>
                <a:lnTo>
                  <a:pt x="84" y="422"/>
                </a:lnTo>
                <a:lnTo>
                  <a:pt x="72" y="472"/>
                </a:lnTo>
                <a:lnTo>
                  <a:pt x="64" y="518"/>
                </a:lnTo>
                <a:lnTo>
                  <a:pt x="60" y="566"/>
                </a:lnTo>
                <a:lnTo>
                  <a:pt x="58" y="620"/>
                </a:lnTo>
                <a:lnTo>
                  <a:pt x="62" y="678"/>
                </a:lnTo>
                <a:lnTo>
                  <a:pt x="68" y="748"/>
                </a:lnTo>
                <a:lnTo>
                  <a:pt x="80" y="832"/>
                </a:lnTo>
                <a:lnTo>
                  <a:pt x="80" y="832"/>
                </a:lnTo>
                <a:lnTo>
                  <a:pt x="90" y="874"/>
                </a:lnTo>
                <a:lnTo>
                  <a:pt x="100" y="906"/>
                </a:lnTo>
                <a:lnTo>
                  <a:pt x="106" y="920"/>
                </a:lnTo>
                <a:lnTo>
                  <a:pt x="114" y="932"/>
                </a:lnTo>
                <a:lnTo>
                  <a:pt x="120" y="942"/>
                </a:lnTo>
                <a:lnTo>
                  <a:pt x="128" y="950"/>
                </a:lnTo>
                <a:lnTo>
                  <a:pt x="136" y="958"/>
                </a:lnTo>
                <a:lnTo>
                  <a:pt x="144" y="962"/>
                </a:lnTo>
                <a:lnTo>
                  <a:pt x="162" y="970"/>
                </a:lnTo>
                <a:lnTo>
                  <a:pt x="178" y="974"/>
                </a:lnTo>
                <a:lnTo>
                  <a:pt x="196" y="974"/>
                </a:lnTo>
                <a:lnTo>
                  <a:pt x="212" y="970"/>
                </a:lnTo>
                <a:lnTo>
                  <a:pt x="228" y="964"/>
                </a:lnTo>
                <a:lnTo>
                  <a:pt x="242" y="958"/>
                </a:lnTo>
                <a:lnTo>
                  <a:pt x="256" y="950"/>
                </a:lnTo>
                <a:lnTo>
                  <a:pt x="274" y="938"/>
                </a:lnTo>
                <a:lnTo>
                  <a:pt x="280" y="932"/>
                </a:lnTo>
                <a:lnTo>
                  <a:pt x="280" y="932"/>
                </a:lnTo>
                <a:lnTo>
                  <a:pt x="302" y="934"/>
                </a:lnTo>
                <a:lnTo>
                  <a:pt x="320" y="938"/>
                </a:lnTo>
                <a:lnTo>
                  <a:pt x="336" y="944"/>
                </a:lnTo>
                <a:lnTo>
                  <a:pt x="350" y="952"/>
                </a:lnTo>
                <a:lnTo>
                  <a:pt x="362" y="960"/>
                </a:lnTo>
                <a:lnTo>
                  <a:pt x="374" y="970"/>
                </a:lnTo>
                <a:lnTo>
                  <a:pt x="384" y="978"/>
                </a:lnTo>
                <a:lnTo>
                  <a:pt x="392" y="988"/>
                </a:lnTo>
                <a:lnTo>
                  <a:pt x="404" y="1008"/>
                </a:lnTo>
                <a:lnTo>
                  <a:pt x="412" y="1024"/>
                </a:lnTo>
                <a:lnTo>
                  <a:pt x="416" y="1040"/>
                </a:lnTo>
                <a:lnTo>
                  <a:pt x="416" y="1040"/>
                </a:lnTo>
                <a:lnTo>
                  <a:pt x="418" y="1060"/>
                </a:lnTo>
                <a:lnTo>
                  <a:pt x="422" y="1116"/>
                </a:lnTo>
                <a:lnTo>
                  <a:pt x="424" y="1154"/>
                </a:lnTo>
                <a:lnTo>
                  <a:pt x="424" y="1194"/>
                </a:lnTo>
                <a:lnTo>
                  <a:pt x="422" y="1238"/>
                </a:lnTo>
                <a:lnTo>
                  <a:pt x="418" y="1282"/>
                </a:lnTo>
                <a:lnTo>
                  <a:pt x="414" y="1328"/>
                </a:lnTo>
                <a:lnTo>
                  <a:pt x="406" y="1370"/>
                </a:lnTo>
                <a:lnTo>
                  <a:pt x="394" y="1408"/>
                </a:lnTo>
                <a:lnTo>
                  <a:pt x="386" y="1426"/>
                </a:lnTo>
                <a:lnTo>
                  <a:pt x="378" y="1442"/>
                </a:lnTo>
                <a:lnTo>
                  <a:pt x="370" y="1458"/>
                </a:lnTo>
                <a:lnTo>
                  <a:pt x="360" y="1470"/>
                </a:lnTo>
                <a:lnTo>
                  <a:pt x="348" y="1482"/>
                </a:lnTo>
                <a:lnTo>
                  <a:pt x="334" y="1490"/>
                </a:lnTo>
                <a:lnTo>
                  <a:pt x="322" y="1496"/>
                </a:lnTo>
                <a:lnTo>
                  <a:pt x="306" y="1500"/>
                </a:lnTo>
                <a:lnTo>
                  <a:pt x="290" y="1502"/>
                </a:lnTo>
                <a:lnTo>
                  <a:pt x="272" y="1500"/>
                </a:lnTo>
                <a:lnTo>
                  <a:pt x="272" y="1500"/>
                </a:lnTo>
                <a:lnTo>
                  <a:pt x="236" y="1492"/>
                </a:lnTo>
                <a:lnTo>
                  <a:pt x="206" y="1484"/>
                </a:lnTo>
                <a:lnTo>
                  <a:pt x="178" y="1476"/>
                </a:lnTo>
                <a:lnTo>
                  <a:pt x="156" y="1466"/>
                </a:lnTo>
                <a:lnTo>
                  <a:pt x="120" y="1450"/>
                </a:lnTo>
                <a:lnTo>
                  <a:pt x="92" y="1434"/>
                </a:lnTo>
                <a:lnTo>
                  <a:pt x="82" y="1428"/>
                </a:lnTo>
                <a:lnTo>
                  <a:pt x="72" y="1424"/>
                </a:lnTo>
                <a:lnTo>
                  <a:pt x="62" y="1424"/>
                </a:lnTo>
                <a:lnTo>
                  <a:pt x="54" y="1424"/>
                </a:lnTo>
                <a:lnTo>
                  <a:pt x="46" y="1426"/>
                </a:lnTo>
                <a:lnTo>
                  <a:pt x="36" y="1432"/>
                </a:lnTo>
                <a:lnTo>
                  <a:pt x="26" y="1442"/>
                </a:lnTo>
                <a:lnTo>
                  <a:pt x="14" y="1456"/>
                </a:lnTo>
                <a:lnTo>
                  <a:pt x="14" y="1456"/>
                </a:lnTo>
                <a:lnTo>
                  <a:pt x="10" y="1464"/>
                </a:lnTo>
                <a:lnTo>
                  <a:pt x="6" y="1474"/>
                </a:lnTo>
                <a:lnTo>
                  <a:pt x="2" y="1488"/>
                </a:lnTo>
                <a:lnTo>
                  <a:pt x="2" y="1502"/>
                </a:lnTo>
                <a:lnTo>
                  <a:pt x="0" y="1536"/>
                </a:lnTo>
                <a:lnTo>
                  <a:pt x="4" y="1578"/>
                </a:lnTo>
                <a:lnTo>
                  <a:pt x="8" y="1624"/>
                </a:lnTo>
                <a:lnTo>
                  <a:pt x="16" y="1674"/>
                </a:lnTo>
                <a:lnTo>
                  <a:pt x="26" y="1724"/>
                </a:lnTo>
                <a:lnTo>
                  <a:pt x="38" y="1776"/>
                </a:lnTo>
                <a:lnTo>
                  <a:pt x="60" y="1874"/>
                </a:lnTo>
                <a:lnTo>
                  <a:pt x="82" y="1960"/>
                </a:lnTo>
                <a:lnTo>
                  <a:pt x="106" y="2040"/>
                </a:lnTo>
                <a:lnTo>
                  <a:pt x="116" y="2040"/>
                </a:lnTo>
                <a:lnTo>
                  <a:pt x="116" y="2040"/>
                </a:lnTo>
                <a:lnTo>
                  <a:pt x="134" y="2044"/>
                </a:lnTo>
                <a:lnTo>
                  <a:pt x="162" y="2044"/>
                </a:lnTo>
                <a:lnTo>
                  <a:pt x="246" y="2044"/>
                </a:lnTo>
                <a:lnTo>
                  <a:pt x="354" y="2042"/>
                </a:lnTo>
                <a:lnTo>
                  <a:pt x="414" y="2044"/>
                </a:lnTo>
                <a:lnTo>
                  <a:pt x="474" y="2048"/>
                </a:lnTo>
                <a:lnTo>
                  <a:pt x="474" y="2048"/>
                </a:lnTo>
                <a:lnTo>
                  <a:pt x="530" y="2052"/>
                </a:lnTo>
                <a:lnTo>
                  <a:pt x="576" y="2056"/>
                </a:lnTo>
                <a:lnTo>
                  <a:pt x="614" y="2062"/>
                </a:lnTo>
                <a:lnTo>
                  <a:pt x="646" y="2068"/>
                </a:lnTo>
                <a:lnTo>
                  <a:pt x="668" y="2076"/>
                </a:lnTo>
                <a:lnTo>
                  <a:pt x="684" y="2086"/>
                </a:lnTo>
                <a:lnTo>
                  <a:pt x="690" y="2092"/>
                </a:lnTo>
                <a:lnTo>
                  <a:pt x="696" y="2098"/>
                </a:lnTo>
                <a:lnTo>
                  <a:pt x="698" y="2104"/>
                </a:lnTo>
                <a:lnTo>
                  <a:pt x="700" y="2110"/>
                </a:lnTo>
                <a:lnTo>
                  <a:pt x="700" y="2110"/>
                </a:lnTo>
                <a:lnTo>
                  <a:pt x="700" y="2124"/>
                </a:lnTo>
                <a:lnTo>
                  <a:pt x="700" y="2140"/>
                </a:lnTo>
                <a:lnTo>
                  <a:pt x="696" y="2164"/>
                </a:lnTo>
                <a:lnTo>
                  <a:pt x="692" y="2194"/>
                </a:lnTo>
                <a:lnTo>
                  <a:pt x="684" y="2230"/>
                </a:lnTo>
                <a:lnTo>
                  <a:pt x="674" y="2272"/>
                </a:lnTo>
                <a:lnTo>
                  <a:pt x="658" y="2322"/>
                </a:lnTo>
                <a:lnTo>
                  <a:pt x="658" y="2322"/>
                </a:lnTo>
                <a:lnTo>
                  <a:pt x="650" y="2348"/>
                </a:lnTo>
                <a:lnTo>
                  <a:pt x="644" y="2372"/>
                </a:lnTo>
                <a:lnTo>
                  <a:pt x="640" y="2398"/>
                </a:lnTo>
                <a:lnTo>
                  <a:pt x="638" y="2424"/>
                </a:lnTo>
                <a:lnTo>
                  <a:pt x="640" y="2448"/>
                </a:lnTo>
                <a:lnTo>
                  <a:pt x="644" y="2470"/>
                </a:lnTo>
                <a:lnTo>
                  <a:pt x="650" y="2492"/>
                </a:lnTo>
                <a:lnTo>
                  <a:pt x="658" y="2512"/>
                </a:lnTo>
                <a:lnTo>
                  <a:pt x="672" y="2530"/>
                </a:lnTo>
                <a:lnTo>
                  <a:pt x="688" y="2548"/>
                </a:lnTo>
                <a:lnTo>
                  <a:pt x="706" y="2562"/>
                </a:lnTo>
                <a:lnTo>
                  <a:pt x="730" y="2576"/>
                </a:lnTo>
                <a:lnTo>
                  <a:pt x="756" y="2586"/>
                </a:lnTo>
                <a:lnTo>
                  <a:pt x="786" y="2594"/>
                </a:lnTo>
                <a:lnTo>
                  <a:pt x="822" y="2598"/>
                </a:lnTo>
                <a:lnTo>
                  <a:pt x="860" y="2600"/>
                </a:lnTo>
                <a:lnTo>
                  <a:pt x="860" y="2600"/>
                </a:lnTo>
                <a:lnTo>
                  <a:pt x="900" y="2598"/>
                </a:lnTo>
                <a:lnTo>
                  <a:pt x="934" y="2592"/>
                </a:lnTo>
                <a:lnTo>
                  <a:pt x="964" y="2584"/>
                </a:lnTo>
                <a:lnTo>
                  <a:pt x="988" y="2572"/>
                </a:lnTo>
                <a:lnTo>
                  <a:pt x="1010" y="2556"/>
                </a:lnTo>
                <a:lnTo>
                  <a:pt x="1028" y="2538"/>
                </a:lnTo>
                <a:lnTo>
                  <a:pt x="1044" y="2520"/>
                </a:lnTo>
                <a:lnTo>
                  <a:pt x="1054" y="2498"/>
                </a:lnTo>
                <a:lnTo>
                  <a:pt x="1062" y="2474"/>
                </a:lnTo>
                <a:lnTo>
                  <a:pt x="1068" y="2450"/>
                </a:lnTo>
                <a:lnTo>
                  <a:pt x="1070" y="2424"/>
                </a:lnTo>
                <a:lnTo>
                  <a:pt x="1072" y="2396"/>
                </a:lnTo>
                <a:lnTo>
                  <a:pt x="1070" y="2370"/>
                </a:lnTo>
                <a:lnTo>
                  <a:pt x="1066" y="2342"/>
                </a:lnTo>
                <a:lnTo>
                  <a:pt x="1062" y="2314"/>
                </a:lnTo>
                <a:lnTo>
                  <a:pt x="1056" y="2286"/>
                </a:lnTo>
                <a:lnTo>
                  <a:pt x="1056" y="2286"/>
                </a:lnTo>
                <a:lnTo>
                  <a:pt x="1042" y="2240"/>
                </a:lnTo>
                <a:lnTo>
                  <a:pt x="1030" y="2206"/>
                </a:lnTo>
                <a:lnTo>
                  <a:pt x="1020" y="2184"/>
                </a:lnTo>
                <a:lnTo>
                  <a:pt x="1014" y="2168"/>
                </a:lnTo>
                <a:lnTo>
                  <a:pt x="1014" y="2162"/>
                </a:lnTo>
                <a:lnTo>
                  <a:pt x="1012" y="2156"/>
                </a:lnTo>
                <a:lnTo>
                  <a:pt x="1014" y="2150"/>
                </a:lnTo>
                <a:lnTo>
                  <a:pt x="1016" y="2142"/>
                </a:lnTo>
                <a:lnTo>
                  <a:pt x="1028" y="2124"/>
                </a:lnTo>
                <a:lnTo>
                  <a:pt x="1046" y="2098"/>
                </a:lnTo>
                <a:lnTo>
                  <a:pt x="1046" y="2098"/>
                </a:lnTo>
                <a:lnTo>
                  <a:pt x="1054" y="2090"/>
                </a:lnTo>
                <a:lnTo>
                  <a:pt x="1066" y="2082"/>
                </a:lnTo>
                <a:lnTo>
                  <a:pt x="1082" y="2076"/>
                </a:lnTo>
                <a:lnTo>
                  <a:pt x="1102" y="2070"/>
                </a:lnTo>
                <a:lnTo>
                  <a:pt x="1148" y="2062"/>
                </a:lnTo>
                <a:lnTo>
                  <a:pt x="1202" y="2056"/>
                </a:lnTo>
                <a:lnTo>
                  <a:pt x="1262" y="2050"/>
                </a:lnTo>
                <a:lnTo>
                  <a:pt x="1322" y="2046"/>
                </a:lnTo>
                <a:lnTo>
                  <a:pt x="1432" y="2040"/>
                </a:lnTo>
                <a:lnTo>
                  <a:pt x="1732" y="2040"/>
                </a:lnTo>
                <a:lnTo>
                  <a:pt x="1732" y="2040"/>
                </a:lnTo>
                <a:lnTo>
                  <a:pt x="1736" y="1994"/>
                </a:lnTo>
                <a:lnTo>
                  <a:pt x="1738" y="1946"/>
                </a:lnTo>
                <a:lnTo>
                  <a:pt x="1740" y="1890"/>
                </a:lnTo>
                <a:lnTo>
                  <a:pt x="1740" y="1830"/>
                </a:lnTo>
                <a:lnTo>
                  <a:pt x="1738" y="1772"/>
                </a:lnTo>
                <a:lnTo>
                  <a:pt x="1734" y="1744"/>
                </a:lnTo>
                <a:lnTo>
                  <a:pt x="1732" y="1722"/>
                </a:lnTo>
                <a:lnTo>
                  <a:pt x="1726" y="1702"/>
                </a:lnTo>
                <a:lnTo>
                  <a:pt x="1722" y="1686"/>
                </a:lnTo>
                <a:lnTo>
                  <a:pt x="1722" y="1686"/>
                </a:lnTo>
                <a:lnTo>
                  <a:pt x="1714" y="1674"/>
                </a:lnTo>
                <a:lnTo>
                  <a:pt x="1704" y="1666"/>
                </a:lnTo>
                <a:lnTo>
                  <a:pt x="1692" y="1660"/>
                </a:lnTo>
                <a:lnTo>
                  <a:pt x="1678" y="1656"/>
                </a:lnTo>
                <a:lnTo>
                  <a:pt x="1662" y="1654"/>
                </a:lnTo>
                <a:lnTo>
                  <a:pt x="1646" y="1654"/>
                </a:lnTo>
                <a:lnTo>
                  <a:pt x="1610" y="1656"/>
                </a:lnTo>
                <a:lnTo>
                  <a:pt x="1572" y="1658"/>
                </a:lnTo>
                <a:lnTo>
                  <a:pt x="1552" y="1658"/>
                </a:lnTo>
                <a:lnTo>
                  <a:pt x="1534" y="1658"/>
                </a:lnTo>
                <a:lnTo>
                  <a:pt x="1516" y="1654"/>
                </a:lnTo>
                <a:lnTo>
                  <a:pt x="1500" y="1650"/>
                </a:lnTo>
                <a:lnTo>
                  <a:pt x="1484" y="1642"/>
                </a:lnTo>
                <a:lnTo>
                  <a:pt x="1470" y="1632"/>
                </a:lnTo>
                <a:lnTo>
                  <a:pt x="1470" y="1632"/>
                </a:lnTo>
                <a:lnTo>
                  <a:pt x="1454" y="1618"/>
                </a:lnTo>
                <a:lnTo>
                  <a:pt x="1438" y="1596"/>
                </a:lnTo>
                <a:lnTo>
                  <a:pt x="1430" y="1584"/>
                </a:lnTo>
                <a:lnTo>
                  <a:pt x="1422" y="1570"/>
                </a:lnTo>
                <a:lnTo>
                  <a:pt x="1416" y="1554"/>
                </a:lnTo>
                <a:lnTo>
                  <a:pt x="1410" y="1534"/>
                </a:lnTo>
                <a:lnTo>
                  <a:pt x="1406" y="1514"/>
                </a:lnTo>
                <a:lnTo>
                  <a:pt x="1402" y="1490"/>
                </a:lnTo>
                <a:lnTo>
                  <a:pt x="1400" y="1464"/>
                </a:lnTo>
                <a:lnTo>
                  <a:pt x="1402" y="1434"/>
                </a:lnTo>
                <a:lnTo>
                  <a:pt x="1404" y="1400"/>
                </a:lnTo>
                <a:lnTo>
                  <a:pt x="1408" y="1364"/>
                </a:lnTo>
                <a:lnTo>
                  <a:pt x="1416" y="1324"/>
                </a:lnTo>
                <a:lnTo>
                  <a:pt x="1426" y="1278"/>
                </a:lnTo>
                <a:lnTo>
                  <a:pt x="1426" y="1278"/>
                </a:lnTo>
                <a:lnTo>
                  <a:pt x="1438" y="1238"/>
                </a:lnTo>
                <a:lnTo>
                  <a:pt x="1444" y="1220"/>
                </a:lnTo>
                <a:lnTo>
                  <a:pt x="1452" y="1206"/>
                </a:lnTo>
                <a:lnTo>
                  <a:pt x="1460" y="1192"/>
                </a:lnTo>
                <a:lnTo>
                  <a:pt x="1468" y="1182"/>
                </a:lnTo>
                <a:lnTo>
                  <a:pt x="1476" y="1174"/>
                </a:lnTo>
                <a:lnTo>
                  <a:pt x="1484" y="1166"/>
                </a:lnTo>
                <a:lnTo>
                  <a:pt x="1492" y="1160"/>
                </a:lnTo>
                <a:lnTo>
                  <a:pt x="1502" y="1158"/>
                </a:lnTo>
                <a:lnTo>
                  <a:pt x="1512" y="1156"/>
                </a:lnTo>
                <a:lnTo>
                  <a:pt x="1520" y="1154"/>
                </a:lnTo>
                <a:lnTo>
                  <a:pt x="1540" y="1156"/>
                </a:lnTo>
                <a:lnTo>
                  <a:pt x="1562" y="1162"/>
                </a:lnTo>
                <a:lnTo>
                  <a:pt x="1584" y="1172"/>
                </a:lnTo>
                <a:lnTo>
                  <a:pt x="1606" y="1184"/>
                </a:lnTo>
                <a:lnTo>
                  <a:pt x="1650" y="1210"/>
                </a:lnTo>
                <a:lnTo>
                  <a:pt x="1674" y="1224"/>
                </a:lnTo>
                <a:lnTo>
                  <a:pt x="1698" y="1236"/>
                </a:lnTo>
                <a:lnTo>
                  <a:pt x="1720" y="1246"/>
                </a:lnTo>
                <a:lnTo>
                  <a:pt x="1744" y="1252"/>
                </a:lnTo>
                <a:lnTo>
                  <a:pt x="1744" y="1252"/>
                </a:lnTo>
                <a:lnTo>
                  <a:pt x="1756" y="1254"/>
                </a:lnTo>
                <a:lnTo>
                  <a:pt x="1766" y="1254"/>
                </a:lnTo>
                <a:lnTo>
                  <a:pt x="1776" y="1252"/>
                </a:lnTo>
                <a:lnTo>
                  <a:pt x="1786" y="1248"/>
                </a:lnTo>
                <a:lnTo>
                  <a:pt x="1796" y="1244"/>
                </a:lnTo>
                <a:lnTo>
                  <a:pt x="1806" y="1238"/>
                </a:lnTo>
                <a:lnTo>
                  <a:pt x="1824" y="1222"/>
                </a:lnTo>
                <a:lnTo>
                  <a:pt x="1840" y="1200"/>
                </a:lnTo>
                <a:lnTo>
                  <a:pt x="1854" y="1176"/>
                </a:lnTo>
                <a:lnTo>
                  <a:pt x="1866" y="1148"/>
                </a:lnTo>
                <a:lnTo>
                  <a:pt x="1878" y="1120"/>
                </a:lnTo>
                <a:lnTo>
                  <a:pt x="1888" y="1088"/>
                </a:lnTo>
                <a:lnTo>
                  <a:pt x="1896" y="1056"/>
                </a:lnTo>
                <a:lnTo>
                  <a:pt x="1902" y="1022"/>
                </a:lnTo>
                <a:lnTo>
                  <a:pt x="1906" y="990"/>
                </a:lnTo>
                <a:lnTo>
                  <a:pt x="1910" y="960"/>
                </a:lnTo>
                <a:lnTo>
                  <a:pt x="1912" y="930"/>
                </a:lnTo>
                <a:lnTo>
                  <a:pt x="1912" y="904"/>
                </a:lnTo>
                <a:lnTo>
                  <a:pt x="1912" y="880"/>
                </a:lnTo>
                <a:lnTo>
                  <a:pt x="1912" y="880"/>
                </a:lnTo>
                <a:close/>
              </a:path>
            </a:pathLst>
          </a:custGeom>
          <a:solidFill>
            <a:schemeClr val="accent5">
              <a:lumMod val="50000"/>
            </a:schemeClr>
          </a:solidFill>
          <a:ln w="6350" cap="flat" cmpd="sng" algn="ctr">
            <a:noFill/>
            <a:prstDash val="solid"/>
            <a:miter lim="800000"/>
            <a:headEnd type="none" w="med" len="med"/>
            <a:tailEnd type="none" w="med" len="med"/>
          </a:ln>
        </p:spPr>
        <p:txBody>
          <a:bodyPr lIns="0" tIns="18283" rIns="0" bIns="18283" anchor="ctr" anchorCtr="1">
            <a:normAutofit/>
          </a:bodyPr>
          <a:lstStyle/>
          <a:p>
            <a:pPr algn="ctr">
              <a:lnSpc>
                <a:spcPct val="85000"/>
              </a:lnSpc>
              <a:spcBef>
                <a:spcPct val="20000"/>
              </a:spcBef>
            </a:pPr>
            <a:endParaRPr lang="en-US" sz="1100" b="1"/>
          </a:p>
        </p:txBody>
      </p:sp>
      <p:sp>
        <p:nvSpPr>
          <p:cNvPr id="26" name="Text Placeholder 25">
            <a:extLst>
              <a:ext uri="{FF2B5EF4-FFF2-40B4-BE49-F238E27FC236}">
                <a16:creationId xmlns:a16="http://schemas.microsoft.com/office/drawing/2014/main" id="{1AFBF0A8-4F67-4F19-939F-B48DF607D10E}"/>
              </a:ext>
            </a:extLst>
          </p:cNvPr>
          <p:cNvSpPr>
            <a:spLocks noGrp="1"/>
          </p:cNvSpPr>
          <p:nvPr>
            <p:ph type="body" sz="quarter" idx="20"/>
          </p:nvPr>
        </p:nvSpPr>
        <p:spPr/>
        <p:txBody>
          <a:bodyPr/>
          <a:lstStyle/>
          <a:p>
            <a:r>
              <a:rPr lang="en-US" dirty="0"/>
              <a:t>Evaluation</a:t>
            </a:r>
          </a:p>
        </p:txBody>
      </p:sp>
      <p:sp>
        <p:nvSpPr>
          <p:cNvPr id="27" name="Text Placeholder 26">
            <a:extLst>
              <a:ext uri="{FF2B5EF4-FFF2-40B4-BE49-F238E27FC236}">
                <a16:creationId xmlns:a16="http://schemas.microsoft.com/office/drawing/2014/main" id="{9B8FADBF-386E-44AF-9B96-7576396AB6ED}"/>
              </a:ext>
            </a:extLst>
          </p:cNvPr>
          <p:cNvSpPr>
            <a:spLocks noGrp="1"/>
          </p:cNvSpPr>
          <p:nvPr>
            <p:ph type="body" sz="quarter" idx="21"/>
          </p:nvPr>
        </p:nvSpPr>
        <p:spPr/>
        <p:txBody>
          <a:bodyPr/>
          <a:lstStyle/>
          <a:p>
            <a:r>
              <a:rPr lang="en-US" dirty="0"/>
              <a:t>Evaluation of results using f1-score, precision</a:t>
            </a:r>
          </a:p>
        </p:txBody>
      </p:sp>
      <p:sp>
        <p:nvSpPr>
          <p:cNvPr id="16" name="Freeform 23" descr="Icon of question mark"/>
          <p:cNvSpPr>
            <a:spLocks noEditPoints="1"/>
          </p:cNvSpPr>
          <p:nvPr/>
        </p:nvSpPr>
        <p:spPr bwMode="auto">
          <a:xfrm>
            <a:off x="11173183" y="1617526"/>
            <a:ext cx="533488" cy="719984"/>
          </a:xfrm>
          <a:custGeom>
            <a:avLst/>
            <a:gdLst/>
            <a:ahLst/>
            <a:cxnLst>
              <a:cxn ang="0">
                <a:pos x="357" y="1068"/>
              </a:cxn>
              <a:cxn ang="0">
                <a:pos x="364" y="975"/>
              </a:cxn>
              <a:cxn ang="0">
                <a:pos x="380" y="900"/>
              </a:cxn>
              <a:cxn ang="0">
                <a:pos x="430" y="808"/>
              </a:cxn>
              <a:cxn ang="0">
                <a:pos x="483" y="748"/>
              </a:cxn>
              <a:cxn ang="0">
                <a:pos x="662" y="591"/>
              </a:cxn>
              <a:cxn ang="0">
                <a:pos x="700" y="556"/>
              </a:cxn>
              <a:cxn ang="0">
                <a:pos x="737" y="507"/>
              </a:cxn>
              <a:cxn ang="0">
                <a:pos x="750" y="461"/>
              </a:cxn>
              <a:cxn ang="0">
                <a:pos x="748" y="432"/>
              </a:cxn>
              <a:cxn ang="0">
                <a:pos x="735" y="397"/>
              </a:cxn>
              <a:cxn ang="0">
                <a:pos x="715" y="368"/>
              </a:cxn>
              <a:cxn ang="0">
                <a:pos x="695" y="355"/>
              </a:cxn>
              <a:cxn ang="0">
                <a:pos x="656" y="340"/>
              </a:cxn>
              <a:cxn ang="0">
                <a:pos x="609" y="335"/>
              </a:cxn>
              <a:cxn ang="0">
                <a:pos x="572" y="338"/>
              </a:cxn>
              <a:cxn ang="0">
                <a:pos x="523" y="355"/>
              </a:cxn>
              <a:cxn ang="0">
                <a:pos x="481" y="386"/>
              </a:cxn>
              <a:cxn ang="0">
                <a:pos x="459" y="417"/>
              </a:cxn>
              <a:cxn ang="0">
                <a:pos x="433" y="479"/>
              </a:cxn>
              <a:cxn ang="0">
                <a:pos x="417" y="563"/>
              </a:cxn>
              <a:cxn ang="0">
                <a:pos x="7" y="455"/>
              </a:cxn>
              <a:cxn ang="0">
                <a:pos x="33" y="351"/>
              </a:cxn>
              <a:cxn ang="0">
                <a:pos x="64" y="280"/>
              </a:cxn>
              <a:cxn ang="0">
                <a:pos x="102" y="216"/>
              </a:cxn>
              <a:cxn ang="0">
                <a:pos x="150" y="157"/>
              </a:cxn>
              <a:cxn ang="0">
                <a:pos x="187" y="123"/>
              </a:cxn>
              <a:cxn ang="0">
                <a:pos x="251" y="79"/>
              </a:cxn>
              <a:cxn ang="0">
                <a:pos x="325" y="44"/>
              </a:cxn>
              <a:cxn ang="0">
                <a:pos x="410" y="18"/>
              </a:cxn>
              <a:cxn ang="0">
                <a:pos x="507" y="4"/>
              </a:cxn>
              <a:cxn ang="0">
                <a:pos x="614" y="0"/>
              </a:cxn>
              <a:cxn ang="0">
                <a:pos x="726" y="5"/>
              </a:cxn>
              <a:cxn ang="0">
                <a:pos x="872" y="38"/>
              </a:cxn>
              <a:cxn ang="0">
                <a:pos x="993" y="97"/>
              </a:cxn>
              <a:cxn ang="0">
                <a:pos x="1040" y="132"/>
              </a:cxn>
              <a:cxn ang="0">
                <a:pos x="1097" y="188"/>
              </a:cxn>
              <a:cxn ang="0">
                <a:pos x="1141" y="252"/>
              </a:cxn>
              <a:cxn ang="0">
                <a:pos x="1170" y="322"/>
              </a:cxn>
              <a:cxn ang="0">
                <a:pos x="1187" y="397"/>
              </a:cxn>
              <a:cxn ang="0">
                <a:pos x="1190" y="450"/>
              </a:cxn>
              <a:cxn ang="0">
                <a:pos x="1183" y="518"/>
              </a:cxn>
              <a:cxn ang="0">
                <a:pos x="1161" y="585"/>
              </a:cxn>
              <a:cxn ang="0">
                <a:pos x="1139" y="627"/>
              </a:cxn>
              <a:cxn ang="0">
                <a:pos x="1086" y="697"/>
              </a:cxn>
              <a:cxn ang="0">
                <a:pos x="1004" y="775"/>
              </a:cxn>
              <a:cxn ang="0">
                <a:pos x="933" y="836"/>
              </a:cxn>
              <a:cxn ang="0">
                <a:pos x="828" y="929"/>
              </a:cxn>
              <a:cxn ang="0">
                <a:pos x="795" y="973"/>
              </a:cxn>
              <a:cxn ang="0">
                <a:pos x="783" y="1002"/>
              </a:cxn>
              <a:cxn ang="0">
                <a:pos x="768" y="1070"/>
              </a:cxn>
              <a:cxn ang="0">
                <a:pos x="344" y="1218"/>
              </a:cxn>
              <a:cxn ang="0">
                <a:pos x="344" y="1606"/>
              </a:cxn>
            </a:cxnLst>
            <a:rect l="0" t="0" r="r" b="b"/>
            <a:pathLst>
              <a:path w="1190" h="1606">
                <a:moveTo>
                  <a:pt x="766" y="1110"/>
                </a:moveTo>
                <a:lnTo>
                  <a:pt x="357" y="1110"/>
                </a:lnTo>
                <a:lnTo>
                  <a:pt x="357" y="1068"/>
                </a:lnTo>
                <a:lnTo>
                  <a:pt x="357" y="1068"/>
                </a:lnTo>
                <a:lnTo>
                  <a:pt x="358" y="1019"/>
                </a:lnTo>
                <a:lnTo>
                  <a:pt x="364" y="975"/>
                </a:lnTo>
                <a:lnTo>
                  <a:pt x="371" y="934"/>
                </a:lnTo>
                <a:lnTo>
                  <a:pt x="380" y="900"/>
                </a:lnTo>
                <a:lnTo>
                  <a:pt x="380" y="900"/>
                </a:lnTo>
                <a:lnTo>
                  <a:pt x="395" y="867"/>
                </a:lnTo>
                <a:lnTo>
                  <a:pt x="411" y="838"/>
                </a:lnTo>
                <a:lnTo>
                  <a:pt x="430" y="808"/>
                </a:lnTo>
                <a:lnTo>
                  <a:pt x="452" y="781"/>
                </a:lnTo>
                <a:lnTo>
                  <a:pt x="452" y="781"/>
                </a:lnTo>
                <a:lnTo>
                  <a:pt x="483" y="748"/>
                </a:lnTo>
                <a:lnTo>
                  <a:pt x="528" y="706"/>
                </a:lnTo>
                <a:lnTo>
                  <a:pt x="587" y="653"/>
                </a:lnTo>
                <a:lnTo>
                  <a:pt x="662" y="591"/>
                </a:lnTo>
                <a:lnTo>
                  <a:pt x="662" y="591"/>
                </a:lnTo>
                <a:lnTo>
                  <a:pt x="682" y="572"/>
                </a:lnTo>
                <a:lnTo>
                  <a:pt x="700" y="556"/>
                </a:lnTo>
                <a:lnTo>
                  <a:pt x="715" y="539"/>
                </a:lnTo>
                <a:lnTo>
                  <a:pt x="728" y="523"/>
                </a:lnTo>
                <a:lnTo>
                  <a:pt x="737" y="507"/>
                </a:lnTo>
                <a:lnTo>
                  <a:pt x="744" y="490"/>
                </a:lnTo>
                <a:lnTo>
                  <a:pt x="748" y="475"/>
                </a:lnTo>
                <a:lnTo>
                  <a:pt x="750" y="461"/>
                </a:lnTo>
                <a:lnTo>
                  <a:pt x="750" y="461"/>
                </a:lnTo>
                <a:lnTo>
                  <a:pt x="750" y="446"/>
                </a:lnTo>
                <a:lnTo>
                  <a:pt x="748" y="432"/>
                </a:lnTo>
                <a:lnTo>
                  <a:pt x="744" y="419"/>
                </a:lnTo>
                <a:lnTo>
                  <a:pt x="741" y="408"/>
                </a:lnTo>
                <a:lnTo>
                  <a:pt x="735" y="397"/>
                </a:lnTo>
                <a:lnTo>
                  <a:pt x="730" y="386"/>
                </a:lnTo>
                <a:lnTo>
                  <a:pt x="722" y="377"/>
                </a:lnTo>
                <a:lnTo>
                  <a:pt x="715" y="368"/>
                </a:lnTo>
                <a:lnTo>
                  <a:pt x="715" y="368"/>
                </a:lnTo>
                <a:lnTo>
                  <a:pt x="706" y="360"/>
                </a:lnTo>
                <a:lnTo>
                  <a:pt x="695" y="355"/>
                </a:lnTo>
                <a:lnTo>
                  <a:pt x="684" y="347"/>
                </a:lnTo>
                <a:lnTo>
                  <a:pt x="671" y="344"/>
                </a:lnTo>
                <a:lnTo>
                  <a:pt x="656" y="340"/>
                </a:lnTo>
                <a:lnTo>
                  <a:pt x="642" y="338"/>
                </a:lnTo>
                <a:lnTo>
                  <a:pt x="625" y="336"/>
                </a:lnTo>
                <a:lnTo>
                  <a:pt x="609" y="335"/>
                </a:lnTo>
                <a:lnTo>
                  <a:pt x="609" y="335"/>
                </a:lnTo>
                <a:lnTo>
                  <a:pt x="589" y="336"/>
                </a:lnTo>
                <a:lnTo>
                  <a:pt x="572" y="338"/>
                </a:lnTo>
                <a:lnTo>
                  <a:pt x="554" y="342"/>
                </a:lnTo>
                <a:lnTo>
                  <a:pt x="538" y="347"/>
                </a:lnTo>
                <a:lnTo>
                  <a:pt x="523" y="355"/>
                </a:lnTo>
                <a:lnTo>
                  <a:pt x="508" y="364"/>
                </a:lnTo>
                <a:lnTo>
                  <a:pt x="496" y="375"/>
                </a:lnTo>
                <a:lnTo>
                  <a:pt x="481" y="386"/>
                </a:lnTo>
                <a:lnTo>
                  <a:pt x="481" y="386"/>
                </a:lnTo>
                <a:lnTo>
                  <a:pt x="470" y="400"/>
                </a:lnTo>
                <a:lnTo>
                  <a:pt x="459" y="417"/>
                </a:lnTo>
                <a:lnTo>
                  <a:pt x="450" y="435"/>
                </a:lnTo>
                <a:lnTo>
                  <a:pt x="441" y="455"/>
                </a:lnTo>
                <a:lnTo>
                  <a:pt x="433" y="479"/>
                </a:lnTo>
                <a:lnTo>
                  <a:pt x="426" y="505"/>
                </a:lnTo>
                <a:lnTo>
                  <a:pt x="422" y="532"/>
                </a:lnTo>
                <a:lnTo>
                  <a:pt x="417" y="563"/>
                </a:lnTo>
                <a:lnTo>
                  <a:pt x="0" y="510"/>
                </a:lnTo>
                <a:lnTo>
                  <a:pt x="0" y="510"/>
                </a:lnTo>
                <a:lnTo>
                  <a:pt x="7" y="455"/>
                </a:lnTo>
                <a:lnTo>
                  <a:pt x="18" y="400"/>
                </a:lnTo>
                <a:lnTo>
                  <a:pt x="26" y="375"/>
                </a:lnTo>
                <a:lnTo>
                  <a:pt x="33" y="351"/>
                </a:lnTo>
                <a:lnTo>
                  <a:pt x="42" y="327"/>
                </a:lnTo>
                <a:lnTo>
                  <a:pt x="53" y="304"/>
                </a:lnTo>
                <a:lnTo>
                  <a:pt x="64" y="280"/>
                </a:lnTo>
                <a:lnTo>
                  <a:pt x="75" y="258"/>
                </a:lnTo>
                <a:lnTo>
                  <a:pt x="88" y="236"/>
                </a:lnTo>
                <a:lnTo>
                  <a:pt x="102" y="216"/>
                </a:lnTo>
                <a:lnTo>
                  <a:pt x="117" y="196"/>
                </a:lnTo>
                <a:lnTo>
                  <a:pt x="133" y="176"/>
                </a:lnTo>
                <a:lnTo>
                  <a:pt x="150" y="157"/>
                </a:lnTo>
                <a:lnTo>
                  <a:pt x="168" y="141"/>
                </a:lnTo>
                <a:lnTo>
                  <a:pt x="168" y="141"/>
                </a:lnTo>
                <a:lnTo>
                  <a:pt x="187" y="123"/>
                </a:lnTo>
                <a:lnTo>
                  <a:pt x="207" y="108"/>
                </a:lnTo>
                <a:lnTo>
                  <a:pt x="227" y="91"/>
                </a:lnTo>
                <a:lnTo>
                  <a:pt x="251" y="79"/>
                </a:lnTo>
                <a:lnTo>
                  <a:pt x="274" y="66"/>
                </a:lnTo>
                <a:lnTo>
                  <a:pt x="298" y="55"/>
                </a:lnTo>
                <a:lnTo>
                  <a:pt x="325" y="44"/>
                </a:lnTo>
                <a:lnTo>
                  <a:pt x="353" y="35"/>
                </a:lnTo>
                <a:lnTo>
                  <a:pt x="380" y="26"/>
                </a:lnTo>
                <a:lnTo>
                  <a:pt x="410" y="18"/>
                </a:lnTo>
                <a:lnTo>
                  <a:pt x="441" y="13"/>
                </a:lnTo>
                <a:lnTo>
                  <a:pt x="474" y="7"/>
                </a:lnTo>
                <a:lnTo>
                  <a:pt x="507" y="4"/>
                </a:lnTo>
                <a:lnTo>
                  <a:pt x="541" y="2"/>
                </a:lnTo>
                <a:lnTo>
                  <a:pt x="578" y="0"/>
                </a:lnTo>
                <a:lnTo>
                  <a:pt x="614" y="0"/>
                </a:lnTo>
                <a:lnTo>
                  <a:pt x="614" y="0"/>
                </a:lnTo>
                <a:lnTo>
                  <a:pt x="673" y="0"/>
                </a:lnTo>
                <a:lnTo>
                  <a:pt x="726" y="5"/>
                </a:lnTo>
                <a:lnTo>
                  <a:pt x="779" y="13"/>
                </a:lnTo>
                <a:lnTo>
                  <a:pt x="827" y="24"/>
                </a:lnTo>
                <a:lnTo>
                  <a:pt x="872" y="38"/>
                </a:lnTo>
                <a:lnTo>
                  <a:pt x="916" y="55"/>
                </a:lnTo>
                <a:lnTo>
                  <a:pt x="956" y="75"/>
                </a:lnTo>
                <a:lnTo>
                  <a:pt x="993" y="97"/>
                </a:lnTo>
                <a:lnTo>
                  <a:pt x="993" y="97"/>
                </a:lnTo>
                <a:lnTo>
                  <a:pt x="1017" y="113"/>
                </a:lnTo>
                <a:lnTo>
                  <a:pt x="1040" y="132"/>
                </a:lnTo>
                <a:lnTo>
                  <a:pt x="1061" y="150"/>
                </a:lnTo>
                <a:lnTo>
                  <a:pt x="1079" y="168"/>
                </a:lnTo>
                <a:lnTo>
                  <a:pt x="1097" y="188"/>
                </a:lnTo>
                <a:lnTo>
                  <a:pt x="1114" y="208"/>
                </a:lnTo>
                <a:lnTo>
                  <a:pt x="1128" y="230"/>
                </a:lnTo>
                <a:lnTo>
                  <a:pt x="1141" y="252"/>
                </a:lnTo>
                <a:lnTo>
                  <a:pt x="1152" y="274"/>
                </a:lnTo>
                <a:lnTo>
                  <a:pt x="1163" y="298"/>
                </a:lnTo>
                <a:lnTo>
                  <a:pt x="1170" y="322"/>
                </a:lnTo>
                <a:lnTo>
                  <a:pt x="1178" y="346"/>
                </a:lnTo>
                <a:lnTo>
                  <a:pt x="1183" y="371"/>
                </a:lnTo>
                <a:lnTo>
                  <a:pt x="1187" y="397"/>
                </a:lnTo>
                <a:lnTo>
                  <a:pt x="1189" y="422"/>
                </a:lnTo>
                <a:lnTo>
                  <a:pt x="1190" y="450"/>
                </a:lnTo>
                <a:lnTo>
                  <a:pt x="1190" y="450"/>
                </a:lnTo>
                <a:lnTo>
                  <a:pt x="1189" y="474"/>
                </a:lnTo>
                <a:lnTo>
                  <a:pt x="1187" y="496"/>
                </a:lnTo>
                <a:lnTo>
                  <a:pt x="1183" y="518"/>
                </a:lnTo>
                <a:lnTo>
                  <a:pt x="1178" y="541"/>
                </a:lnTo>
                <a:lnTo>
                  <a:pt x="1170" y="563"/>
                </a:lnTo>
                <a:lnTo>
                  <a:pt x="1161" y="585"/>
                </a:lnTo>
                <a:lnTo>
                  <a:pt x="1150" y="605"/>
                </a:lnTo>
                <a:lnTo>
                  <a:pt x="1139" y="627"/>
                </a:lnTo>
                <a:lnTo>
                  <a:pt x="1139" y="627"/>
                </a:lnTo>
                <a:lnTo>
                  <a:pt x="1125" y="649"/>
                </a:lnTo>
                <a:lnTo>
                  <a:pt x="1108" y="673"/>
                </a:lnTo>
                <a:lnTo>
                  <a:pt x="1086" y="697"/>
                </a:lnTo>
                <a:lnTo>
                  <a:pt x="1062" y="722"/>
                </a:lnTo>
                <a:lnTo>
                  <a:pt x="1035" y="748"/>
                </a:lnTo>
                <a:lnTo>
                  <a:pt x="1004" y="775"/>
                </a:lnTo>
                <a:lnTo>
                  <a:pt x="969" y="805"/>
                </a:lnTo>
                <a:lnTo>
                  <a:pt x="933" y="836"/>
                </a:lnTo>
                <a:lnTo>
                  <a:pt x="933" y="836"/>
                </a:lnTo>
                <a:lnTo>
                  <a:pt x="883" y="876"/>
                </a:lnTo>
                <a:lnTo>
                  <a:pt x="843" y="913"/>
                </a:lnTo>
                <a:lnTo>
                  <a:pt x="828" y="929"/>
                </a:lnTo>
                <a:lnTo>
                  <a:pt x="814" y="945"/>
                </a:lnTo>
                <a:lnTo>
                  <a:pt x="803" y="960"/>
                </a:lnTo>
                <a:lnTo>
                  <a:pt x="795" y="973"/>
                </a:lnTo>
                <a:lnTo>
                  <a:pt x="795" y="973"/>
                </a:lnTo>
                <a:lnTo>
                  <a:pt x="788" y="988"/>
                </a:lnTo>
                <a:lnTo>
                  <a:pt x="783" y="1002"/>
                </a:lnTo>
                <a:lnTo>
                  <a:pt x="777" y="1017"/>
                </a:lnTo>
                <a:lnTo>
                  <a:pt x="773" y="1033"/>
                </a:lnTo>
                <a:lnTo>
                  <a:pt x="768" y="1070"/>
                </a:lnTo>
                <a:lnTo>
                  <a:pt x="766" y="1110"/>
                </a:lnTo>
                <a:lnTo>
                  <a:pt x="766" y="1110"/>
                </a:lnTo>
                <a:close/>
                <a:moveTo>
                  <a:pt x="344" y="1218"/>
                </a:moveTo>
                <a:lnTo>
                  <a:pt x="781" y="1218"/>
                </a:lnTo>
                <a:lnTo>
                  <a:pt x="781" y="1606"/>
                </a:lnTo>
                <a:lnTo>
                  <a:pt x="344" y="1606"/>
                </a:lnTo>
                <a:lnTo>
                  <a:pt x="344" y="1218"/>
                </a:lnTo>
                <a:close/>
              </a:path>
            </a:pathLst>
          </a:custGeom>
          <a:solidFill>
            <a:schemeClr val="accent1">
              <a:lumMod val="50000"/>
            </a:schemeClr>
          </a:solidFill>
          <a:ln w="9525">
            <a:noFill/>
            <a:round/>
            <a:headEnd/>
            <a:tailEnd/>
          </a:ln>
        </p:spPr>
        <p:txBody>
          <a:bodyPr vert="horz" wrap="square" lIns="91416" tIns="45708" rIns="91416" bIns="45708" numCol="1" anchor="t" anchorCtr="0" compatLnSpc="1">
            <a:prstTxWarp prst="textNoShape">
              <a:avLst/>
            </a:prstTxWarp>
          </a:bodyPr>
          <a:lstStyle/>
          <a:p>
            <a:endParaRPr lang="en-US" sz="1799" dirty="0"/>
          </a:p>
        </p:txBody>
      </p:sp>
      <p:sp>
        <p:nvSpPr>
          <p:cNvPr id="28" name="Text Placeholder 27">
            <a:extLst>
              <a:ext uri="{FF2B5EF4-FFF2-40B4-BE49-F238E27FC236}">
                <a16:creationId xmlns:a16="http://schemas.microsoft.com/office/drawing/2014/main" id="{981FF7F5-C074-41CC-985B-20FA32A3F51A}"/>
              </a:ext>
            </a:extLst>
          </p:cNvPr>
          <p:cNvSpPr>
            <a:spLocks noGrp="1"/>
          </p:cNvSpPr>
          <p:nvPr>
            <p:ph type="body" sz="quarter" idx="22"/>
          </p:nvPr>
        </p:nvSpPr>
        <p:spPr/>
        <p:txBody>
          <a:bodyPr>
            <a:normAutofit/>
          </a:bodyPr>
          <a:lstStyle/>
          <a:p>
            <a:pPr marL="0" indent="0">
              <a:buNone/>
            </a:pPr>
            <a:r>
              <a:rPr lang="en-US" sz="2000" b="1" dirty="0">
                <a:latin typeface="Cambria" panose="02040503050406030204" pitchFamily="18" charset="0"/>
                <a:ea typeface="Cambria" panose="02040503050406030204" pitchFamily="18" charset="0"/>
              </a:rPr>
              <a:t>Steps involved</a:t>
            </a:r>
          </a:p>
          <a:p>
            <a:pPr>
              <a:buFont typeface="Courier New" panose="02070309020205020404" pitchFamily="49" charset="0"/>
              <a:buChar char="o"/>
            </a:pPr>
            <a:r>
              <a:rPr lang="en-US" sz="2000" dirty="0">
                <a:effectLst/>
                <a:latin typeface="Cambria" panose="02040503050406030204" pitchFamily="18" charset="0"/>
                <a:ea typeface="Cambria" panose="02040503050406030204" pitchFamily="18" charset="0"/>
                <a:cs typeface="Times New Roman" panose="02020603050405020304" pitchFamily="18" charset="0"/>
              </a:rPr>
              <a:t>Images configuration (</a:t>
            </a:r>
            <a:r>
              <a:rPr lang="en-US" sz="2000" dirty="0">
                <a:effectLst/>
                <a:latin typeface="Cambria" panose="02040503050406030204" pitchFamily="18" charset="0"/>
                <a:ea typeface="Cambria" panose="02040503050406030204" pitchFamily="18" charset="0"/>
              </a:rPr>
              <a:t>1024x1920 pixels</a:t>
            </a:r>
            <a:r>
              <a:rPr lang="en-US" sz="2000" dirty="0">
                <a:latin typeface="Cambria" panose="02040503050406030204" pitchFamily="18" charset="0"/>
                <a:ea typeface="Cambria" panose="02040503050406030204" pitchFamily="18" charset="0"/>
                <a:cs typeface="Times New Roman" panose="02020603050405020304" pitchFamily="18" charset="0"/>
              </a:rPr>
              <a:t> </a:t>
            </a:r>
            <a:r>
              <a:rPr lang="en-US" sz="2000" dirty="0">
                <a:effectLst/>
                <a:latin typeface="Cambria" panose="02040503050406030204" pitchFamily="18" charset="0"/>
                <a:ea typeface="Cambria" panose="02040503050406030204" pitchFamily="18" charset="0"/>
                <a:cs typeface="Times New Roman" panose="02020603050405020304" pitchFamily="18" charset="0"/>
              </a:rPr>
              <a:t>split = 0.2) </a:t>
            </a:r>
          </a:p>
          <a:p>
            <a:pPr>
              <a:buFont typeface="Courier New" panose="02070309020205020404" pitchFamily="49" charset="0"/>
              <a:buChar char="o"/>
            </a:pPr>
            <a:r>
              <a:rPr lang="en-US" sz="2000" kern="100" dirty="0">
                <a:latin typeface="Cambria" panose="02040503050406030204" pitchFamily="18" charset="0"/>
                <a:ea typeface="Cambria" panose="02040503050406030204" pitchFamily="18" charset="0"/>
                <a:cs typeface="Times New Roman" panose="02020603050405020304" pitchFamily="18" charset="0"/>
              </a:rPr>
              <a:t>Image Augmentation</a:t>
            </a:r>
            <a:endParaRPr lang="en-US" sz="2000" kern="100" dirty="0">
              <a:effectLst/>
              <a:latin typeface="Cambria" panose="02040503050406030204" pitchFamily="18" charset="0"/>
              <a:ea typeface="Cambria" panose="02040503050406030204" pitchFamily="18" charset="0"/>
              <a:cs typeface="Times New Roman" panose="02020603050405020304" pitchFamily="18" charset="0"/>
            </a:endParaRPr>
          </a:p>
          <a:p>
            <a:pPr>
              <a:buFont typeface="Courier New" panose="02070309020205020404" pitchFamily="49" charset="0"/>
              <a:buChar char="o"/>
            </a:pPr>
            <a:r>
              <a:rPr lang="en-US" sz="2000" dirty="0">
                <a:latin typeface="Cambria" panose="02040503050406030204" pitchFamily="18" charset="0"/>
                <a:ea typeface="Cambria" panose="02040503050406030204" pitchFamily="18" charset="0"/>
                <a:cs typeface="Times New Roman" panose="02020603050405020304" pitchFamily="18" charset="0"/>
              </a:rPr>
              <a:t>Training images</a:t>
            </a:r>
          </a:p>
          <a:p>
            <a:pPr>
              <a:buFont typeface="Courier New" panose="02070309020205020404" pitchFamily="49" charset="0"/>
              <a:buChar char="o"/>
            </a:pPr>
            <a:r>
              <a:rPr lang="en-US" sz="2000" dirty="0">
                <a:latin typeface="Cambria" panose="02040503050406030204" pitchFamily="18" charset="0"/>
                <a:ea typeface="Cambria" panose="02040503050406030204" pitchFamily="18" charset="0"/>
                <a:cs typeface="Times New Roman" panose="02020603050405020304" pitchFamily="18" charset="0"/>
              </a:rPr>
              <a:t>Testing images</a:t>
            </a:r>
          </a:p>
          <a:p>
            <a:pPr>
              <a:buFont typeface="Courier New" panose="02070309020205020404" pitchFamily="49" charset="0"/>
              <a:buChar char="o"/>
            </a:pPr>
            <a:r>
              <a:rPr lang="en-US" sz="2000" dirty="0">
                <a:latin typeface="Cambria" panose="02040503050406030204" pitchFamily="18" charset="0"/>
                <a:ea typeface="Cambria" panose="02040503050406030204" pitchFamily="18" charset="0"/>
                <a:cs typeface="Times New Roman" panose="02020603050405020304" pitchFamily="18" charset="0"/>
              </a:rPr>
              <a:t>Run </a:t>
            </a:r>
            <a:r>
              <a:rPr lang="en-US" sz="2000" dirty="0" err="1">
                <a:latin typeface="Cambria" panose="02040503050406030204" pitchFamily="18" charset="0"/>
                <a:ea typeface="Cambria" panose="02040503050406030204" pitchFamily="18" charset="0"/>
                <a:cs typeface="Times New Roman" panose="02020603050405020304" pitchFamily="18" charset="0"/>
              </a:rPr>
              <a:t>fiftyone</a:t>
            </a:r>
            <a:endParaRPr lang="en-US" sz="2000" dirty="0">
              <a:latin typeface="Cambria" panose="02040503050406030204" pitchFamily="18" charset="0"/>
              <a:ea typeface="Cambria" panose="02040503050406030204" pitchFamily="18" charset="0"/>
              <a:cs typeface="Times New Roman" panose="02020603050405020304" pitchFamily="18" charset="0"/>
            </a:endParaRPr>
          </a:p>
        </p:txBody>
      </p:sp>
      <p:sp>
        <p:nvSpPr>
          <p:cNvPr id="29" name="Text Placeholder 28">
            <a:extLst>
              <a:ext uri="{FF2B5EF4-FFF2-40B4-BE49-F238E27FC236}">
                <a16:creationId xmlns:a16="http://schemas.microsoft.com/office/drawing/2014/main" id="{38B3B42E-3E1D-4013-BE03-4749FB3E46D9}"/>
              </a:ext>
            </a:extLst>
          </p:cNvPr>
          <p:cNvSpPr>
            <a:spLocks noGrp="1"/>
          </p:cNvSpPr>
          <p:nvPr>
            <p:ph type="body" sz="quarter" idx="23"/>
          </p:nvPr>
        </p:nvSpPr>
        <p:spPr/>
        <p:txBody>
          <a:bodyPr/>
          <a:lstStyle/>
          <a:p>
            <a:pPr>
              <a:buFont typeface="Courier New" panose="02070309020205020404" pitchFamily="49" charset="0"/>
              <a:buChar char="o"/>
            </a:pPr>
            <a:r>
              <a:rPr lang="en-US" sz="2000" kern="100" dirty="0">
                <a:latin typeface="Cambria" panose="02040503050406030204" pitchFamily="18" charset="0"/>
                <a:ea typeface="Cambria" panose="02040503050406030204" pitchFamily="18" charset="0"/>
                <a:cs typeface="Times New Roman" panose="02020603050405020304" pitchFamily="18" charset="0"/>
              </a:rPr>
              <a:t>Detectron2 training</a:t>
            </a:r>
          </a:p>
          <a:p>
            <a:pPr>
              <a:buFont typeface="Courier New" panose="02070309020205020404" pitchFamily="49" charset="0"/>
              <a:buChar char="o"/>
            </a:pPr>
            <a:r>
              <a:rPr lang="en-US" sz="2000" kern="100" dirty="0">
                <a:effectLst/>
                <a:latin typeface="Cambria" panose="02040503050406030204" pitchFamily="18" charset="0"/>
                <a:ea typeface="Cambria" panose="02040503050406030204" pitchFamily="18" charset="0"/>
                <a:cs typeface="Times New Roman" panose="02020603050405020304" pitchFamily="18" charset="0"/>
              </a:rPr>
              <a:t>Evaluate model performance</a:t>
            </a:r>
          </a:p>
          <a:p>
            <a:pPr marL="0" indent="0">
              <a:buNone/>
            </a:pPr>
            <a:endParaRPr lang="en-US" dirty="0"/>
          </a:p>
        </p:txBody>
      </p:sp>
      <p:sp>
        <p:nvSpPr>
          <p:cNvPr id="50" name="TextBox 49"/>
          <p:cNvSpPr txBox="1"/>
          <p:nvPr/>
        </p:nvSpPr>
        <p:spPr>
          <a:xfrm>
            <a:off x="1525192" y="6426335"/>
            <a:ext cx="9141619" cy="430775"/>
          </a:xfrm>
          <a:prstGeom prst="rect">
            <a:avLst/>
          </a:prstGeom>
          <a:noFill/>
        </p:spPr>
        <p:txBody>
          <a:bodyPr wrap="square" rtlCol="0">
            <a:spAutoFit/>
          </a:bodyPr>
          <a:lstStyle/>
          <a:p>
            <a:pPr algn="ctr"/>
            <a:r>
              <a:rPr lang="en-US" sz="1100" dirty="0">
                <a:solidFill>
                  <a:srgbClr val="B2B2B2"/>
                </a:solidFill>
                <a:cs typeface="Arial"/>
              </a:rPr>
              <a:t>When scaling, group all elements to be scaled. Scale as needed. Use the “Increase Font Size,” “Decrease Font Size” buttons or manually change the font size for the editable text. Delete unwanted elements. Change the line weight of the circles or connecting bars as needed.</a:t>
            </a:r>
          </a:p>
        </p:txBody>
      </p:sp>
    </p:spTree>
    <p:extLst>
      <p:ext uri="{BB962C8B-B14F-4D97-AF65-F5344CB8AC3E}">
        <p14:creationId xmlns:p14="http://schemas.microsoft.com/office/powerpoint/2010/main" val="3820729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3">
            <a:extLst>
              <a:ext uri="{FF2B5EF4-FFF2-40B4-BE49-F238E27FC236}">
                <a16:creationId xmlns:a16="http://schemas.microsoft.com/office/drawing/2014/main" id="{EB11D716-C386-4458-B509-DF66B4C0B9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5">
            <a:extLst>
              <a:ext uri="{FF2B5EF4-FFF2-40B4-BE49-F238E27FC236}">
                <a16:creationId xmlns:a16="http://schemas.microsoft.com/office/drawing/2014/main" id="{DE1BE3E3-58C1-4A81-90ED-54387D0F1B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781800"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B429910B-89E9-2A8A-21B2-952D77330CEA}"/>
              </a:ext>
            </a:extLst>
          </p:cNvPr>
          <p:cNvSpPr>
            <a:spLocks noGrp="1"/>
          </p:cNvSpPr>
          <p:nvPr>
            <p:ph type="title"/>
          </p:nvPr>
        </p:nvSpPr>
        <p:spPr>
          <a:xfrm>
            <a:off x="685800" y="401766"/>
            <a:ext cx="5410200" cy="1125415"/>
          </a:xfrm>
        </p:spPr>
        <p:txBody>
          <a:bodyPr>
            <a:normAutofit/>
          </a:bodyPr>
          <a:lstStyle/>
          <a:p>
            <a:pPr algn="ctr"/>
            <a:r>
              <a:rPr lang="en-US" b="1" dirty="0">
                <a:solidFill>
                  <a:schemeClr val="tx1"/>
                </a:solidFill>
                <a:effectLst/>
                <a:ea typeface="Times New Roman" panose="02020603050405020304" pitchFamily="18" charset="0"/>
              </a:rPr>
              <a:t>Image Augmentation</a:t>
            </a:r>
            <a:endParaRPr lang="en-US" b="1" dirty="0">
              <a:solidFill>
                <a:schemeClr val="tx1"/>
              </a:solidFill>
            </a:endParaRPr>
          </a:p>
        </p:txBody>
      </p:sp>
      <p:sp>
        <p:nvSpPr>
          <p:cNvPr id="4" name="Content Placeholder 3">
            <a:extLst>
              <a:ext uri="{FF2B5EF4-FFF2-40B4-BE49-F238E27FC236}">
                <a16:creationId xmlns:a16="http://schemas.microsoft.com/office/drawing/2014/main" id="{C2D41905-DE19-62A5-2738-38288E9D0857}"/>
              </a:ext>
            </a:extLst>
          </p:cNvPr>
          <p:cNvSpPr>
            <a:spLocks noGrp="1"/>
          </p:cNvSpPr>
          <p:nvPr>
            <p:ph idx="1"/>
          </p:nvPr>
        </p:nvSpPr>
        <p:spPr>
          <a:xfrm>
            <a:off x="685798" y="1817154"/>
            <a:ext cx="5943602" cy="5040844"/>
          </a:xfrm>
        </p:spPr>
        <p:txBody>
          <a:bodyPr>
            <a:normAutofit fontScale="92500" lnSpcReduction="20000"/>
          </a:bodyPr>
          <a:lstStyle/>
          <a:p>
            <a:pPr marR="0">
              <a:lnSpc>
                <a:spcPct val="90000"/>
              </a:lnSpc>
              <a:spcBef>
                <a:spcPts val="1800"/>
              </a:spcBef>
              <a:spcAft>
                <a:spcPts val="1800"/>
              </a:spcAft>
              <a:buFont typeface="Wingdings" panose="05000000000000000000" pitchFamily="2" charset="2"/>
              <a:buChar char="Ø"/>
            </a:pPr>
            <a:r>
              <a:rPr lang="en-US" sz="2000" dirty="0">
                <a:solidFill>
                  <a:schemeClr val="tx1"/>
                </a:solidFill>
                <a:effectLst/>
                <a:latin typeface="Cambria" panose="02040503050406030204" pitchFamily="18" charset="0"/>
                <a:ea typeface="Cambria" panose="02040503050406030204" pitchFamily="18" charset="0"/>
              </a:rPr>
              <a:t>We utilized the </a:t>
            </a:r>
            <a:r>
              <a:rPr lang="en-US" sz="2000" b="1" dirty="0" err="1">
                <a:solidFill>
                  <a:schemeClr val="tx1"/>
                </a:solidFill>
                <a:effectLst/>
                <a:latin typeface="Cambria" panose="02040503050406030204" pitchFamily="18" charset="0"/>
                <a:ea typeface="Cambria" panose="02040503050406030204" pitchFamily="18" charset="0"/>
              </a:rPr>
              <a:t>imgaug</a:t>
            </a:r>
            <a:r>
              <a:rPr lang="en-US" sz="2000" b="1" dirty="0">
                <a:solidFill>
                  <a:schemeClr val="tx1"/>
                </a:solidFill>
                <a:effectLst/>
                <a:latin typeface="Cambria" panose="02040503050406030204" pitchFamily="18" charset="0"/>
                <a:ea typeface="Cambria" panose="02040503050406030204" pitchFamily="18" charset="0"/>
              </a:rPr>
              <a:t> library </a:t>
            </a:r>
            <a:r>
              <a:rPr lang="en-US" sz="2000" dirty="0">
                <a:solidFill>
                  <a:schemeClr val="tx1"/>
                </a:solidFill>
                <a:effectLst/>
                <a:latin typeface="Cambria" panose="02040503050406030204" pitchFamily="18" charset="0"/>
                <a:ea typeface="Cambria" panose="02040503050406030204" pitchFamily="18" charset="0"/>
              </a:rPr>
              <a:t>to augment our image dataset by applying various transformations such as </a:t>
            </a:r>
            <a:r>
              <a:rPr lang="en-US" sz="2000" b="1" dirty="0">
                <a:solidFill>
                  <a:schemeClr val="tx1"/>
                </a:solidFill>
                <a:effectLst/>
                <a:latin typeface="Cambria" panose="02040503050406030204" pitchFamily="18" charset="0"/>
                <a:ea typeface="Cambria" panose="02040503050406030204" pitchFamily="18" charset="0"/>
              </a:rPr>
              <a:t>rotation, cropping, and scaling</a:t>
            </a:r>
            <a:r>
              <a:rPr lang="en-US" sz="2000" dirty="0">
                <a:solidFill>
                  <a:schemeClr val="tx1"/>
                </a:solidFill>
                <a:effectLst/>
                <a:latin typeface="Cambria" panose="02040503050406030204" pitchFamily="18" charset="0"/>
                <a:ea typeface="Cambria" panose="02040503050406030204" pitchFamily="18" charset="0"/>
              </a:rPr>
              <a:t> to create new synthetic images. </a:t>
            </a:r>
          </a:p>
          <a:p>
            <a:pPr marR="0">
              <a:lnSpc>
                <a:spcPct val="90000"/>
              </a:lnSpc>
              <a:spcBef>
                <a:spcPts val="1800"/>
              </a:spcBef>
              <a:spcAft>
                <a:spcPts val="1800"/>
              </a:spcAft>
              <a:buFont typeface="Wingdings" panose="05000000000000000000" pitchFamily="2" charset="2"/>
              <a:buChar char="Ø"/>
            </a:pPr>
            <a:r>
              <a:rPr lang="en-US" sz="2000" b="1" dirty="0">
                <a:solidFill>
                  <a:schemeClr val="tx1"/>
                </a:solidFill>
                <a:effectLst/>
                <a:latin typeface="Cambria" panose="02040503050406030204" pitchFamily="18" charset="0"/>
                <a:ea typeface="Cambria" panose="02040503050406030204" pitchFamily="18" charset="0"/>
              </a:rPr>
              <a:t>Augmentation</a:t>
            </a:r>
            <a:r>
              <a:rPr lang="en-US" sz="2000" dirty="0">
                <a:solidFill>
                  <a:schemeClr val="tx1"/>
                </a:solidFill>
                <a:effectLst/>
                <a:latin typeface="Cambria" panose="02040503050406030204" pitchFamily="18" charset="0"/>
                <a:ea typeface="Cambria" panose="02040503050406030204" pitchFamily="18" charset="0"/>
              </a:rPr>
              <a:t> helps to expand the dataset and prevent </a:t>
            </a:r>
            <a:r>
              <a:rPr lang="en-US" sz="2000" b="1" dirty="0">
                <a:solidFill>
                  <a:schemeClr val="tx1"/>
                </a:solidFill>
                <a:effectLst/>
                <a:latin typeface="Cambria" panose="02040503050406030204" pitchFamily="18" charset="0"/>
                <a:ea typeface="Cambria" panose="02040503050406030204" pitchFamily="18" charset="0"/>
              </a:rPr>
              <a:t>overfitting </a:t>
            </a:r>
            <a:r>
              <a:rPr lang="en-US" sz="2000" dirty="0">
                <a:solidFill>
                  <a:schemeClr val="tx1"/>
                </a:solidFill>
                <a:effectLst/>
                <a:latin typeface="Cambria" panose="02040503050406030204" pitchFamily="18" charset="0"/>
                <a:ea typeface="Cambria" panose="02040503050406030204" pitchFamily="18" charset="0"/>
              </a:rPr>
              <a:t>when training machine learning models that use image data. </a:t>
            </a:r>
          </a:p>
          <a:p>
            <a:pPr marR="0">
              <a:lnSpc>
                <a:spcPct val="90000"/>
              </a:lnSpc>
              <a:spcBef>
                <a:spcPts val="1800"/>
              </a:spcBef>
              <a:spcAft>
                <a:spcPts val="1800"/>
              </a:spcAft>
              <a:buFont typeface="Wingdings" panose="05000000000000000000" pitchFamily="2" charset="2"/>
              <a:buChar char="Ø"/>
            </a:pPr>
            <a:r>
              <a:rPr lang="en-US" sz="2000" dirty="0">
                <a:solidFill>
                  <a:schemeClr val="tx1"/>
                </a:solidFill>
                <a:latin typeface="Cambria" panose="02040503050406030204" pitchFamily="18" charset="0"/>
                <a:ea typeface="Cambria" panose="02040503050406030204" pitchFamily="18" charset="0"/>
              </a:rPr>
              <a:t>W</a:t>
            </a:r>
            <a:r>
              <a:rPr lang="en-US" sz="2000" dirty="0">
                <a:solidFill>
                  <a:schemeClr val="tx1"/>
                </a:solidFill>
                <a:effectLst/>
                <a:latin typeface="Cambria" panose="02040503050406030204" pitchFamily="18" charset="0"/>
                <a:ea typeface="Cambria" panose="02040503050406030204" pitchFamily="18" charset="0"/>
              </a:rPr>
              <a:t>e used the </a:t>
            </a:r>
            <a:r>
              <a:rPr lang="en-US" sz="2000" b="1" dirty="0">
                <a:solidFill>
                  <a:schemeClr val="tx1"/>
                </a:solidFill>
                <a:effectLst/>
                <a:latin typeface="Cambria" panose="02040503050406030204" pitchFamily="18" charset="0"/>
                <a:ea typeface="Cambria" panose="02040503050406030204" pitchFamily="18" charset="0"/>
              </a:rPr>
              <a:t>COCO format </a:t>
            </a:r>
            <a:r>
              <a:rPr lang="en-US" sz="2000" dirty="0">
                <a:solidFill>
                  <a:schemeClr val="tx1"/>
                </a:solidFill>
                <a:effectLst/>
                <a:latin typeface="Cambria" panose="02040503050406030204" pitchFamily="18" charset="0"/>
                <a:ea typeface="Cambria" panose="02040503050406030204" pitchFamily="18" charset="0"/>
              </a:rPr>
              <a:t>to represent object detection and segmentation datasets by creating JSON files that contain information about the objects in each image, including their location and class labels. </a:t>
            </a:r>
          </a:p>
          <a:p>
            <a:pPr marR="0">
              <a:lnSpc>
                <a:spcPct val="90000"/>
              </a:lnSpc>
              <a:spcBef>
                <a:spcPts val="1800"/>
              </a:spcBef>
              <a:spcAft>
                <a:spcPts val="1800"/>
              </a:spcAft>
              <a:buFont typeface="Wingdings" panose="05000000000000000000" pitchFamily="2" charset="2"/>
              <a:buChar char="Ø"/>
            </a:pPr>
            <a:r>
              <a:rPr lang="en-US" sz="2000" dirty="0">
                <a:solidFill>
                  <a:schemeClr val="tx1"/>
                </a:solidFill>
                <a:effectLst/>
                <a:latin typeface="Cambria" panose="02040503050406030204" pitchFamily="18" charset="0"/>
                <a:ea typeface="Cambria" panose="02040503050406030204" pitchFamily="18" charset="0"/>
              </a:rPr>
              <a:t>Although this process can be time-consuming, it is crucial in preparing a dataset for machine learning tasks that involve </a:t>
            </a:r>
            <a:r>
              <a:rPr lang="en-US" sz="2000" b="1" dirty="0">
                <a:solidFill>
                  <a:schemeClr val="tx1"/>
                </a:solidFill>
                <a:effectLst/>
                <a:latin typeface="Cambria" panose="02040503050406030204" pitchFamily="18" charset="0"/>
                <a:ea typeface="Cambria" panose="02040503050406030204" pitchFamily="18" charset="0"/>
              </a:rPr>
              <a:t>object detection or segmentation.</a:t>
            </a:r>
          </a:p>
          <a:p>
            <a:pPr marL="0" indent="0">
              <a:lnSpc>
                <a:spcPct val="90000"/>
              </a:lnSpc>
              <a:buNone/>
            </a:pPr>
            <a:endParaRPr lang="en-US" sz="1500" dirty="0"/>
          </a:p>
        </p:txBody>
      </p:sp>
      <p:pic>
        <p:nvPicPr>
          <p:cNvPr id="8" name="Picture 7" descr="A picture containing screenshot, collage, outdoor&#10;&#10;Description automatically generated">
            <a:extLst>
              <a:ext uri="{FF2B5EF4-FFF2-40B4-BE49-F238E27FC236}">
                <a16:creationId xmlns:a16="http://schemas.microsoft.com/office/drawing/2014/main" id="{F6DF89CB-FE0E-F498-DDF1-7A658D0B0467}"/>
              </a:ext>
            </a:extLst>
          </p:cNvPr>
          <p:cNvPicPr>
            <a:picLocks noChangeAspect="1"/>
          </p:cNvPicPr>
          <p:nvPr/>
        </p:nvPicPr>
        <p:blipFill rotWithShape="1">
          <a:blip r:embed="rId2"/>
          <a:srcRect l="16071" r="37553" b="-2"/>
          <a:stretch/>
        </p:blipFill>
        <p:spPr>
          <a:xfrm>
            <a:off x="7467600" y="685800"/>
            <a:ext cx="4038600" cy="5486400"/>
          </a:xfrm>
          <a:prstGeom prst="rect">
            <a:avLst/>
          </a:prstGeom>
        </p:spPr>
      </p:pic>
    </p:spTree>
    <p:extLst>
      <p:ext uri="{BB962C8B-B14F-4D97-AF65-F5344CB8AC3E}">
        <p14:creationId xmlns:p14="http://schemas.microsoft.com/office/powerpoint/2010/main" val="2439426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1BE39-B743-AEF5-B7BB-D9DBF4C46B3D}"/>
              </a:ext>
            </a:extLst>
          </p:cNvPr>
          <p:cNvSpPr>
            <a:spLocks noGrp="1"/>
          </p:cNvSpPr>
          <p:nvPr>
            <p:ph type="title"/>
          </p:nvPr>
        </p:nvSpPr>
        <p:spPr/>
        <p:txBody>
          <a:bodyPr>
            <a:normAutofit/>
          </a:bodyPr>
          <a:lstStyle/>
          <a:p>
            <a:pPr marL="0" marR="0">
              <a:spcBef>
                <a:spcPts val="1800"/>
              </a:spcBef>
              <a:spcAft>
                <a:spcPts val="1800"/>
              </a:spcAft>
            </a:pPr>
            <a:r>
              <a:rPr lang="en-US" b="1" dirty="0">
                <a:solidFill>
                  <a:srgbClr val="1F1F1F"/>
                </a:solidFill>
                <a:effectLst/>
                <a:ea typeface="Times New Roman" panose="02020603050405020304" pitchFamily="18" charset="0"/>
              </a:rPr>
              <a:t>Training and Testing Stages</a:t>
            </a:r>
            <a:br>
              <a:rPr lang="en-US" sz="1800" dirty="0">
                <a:effectLst/>
                <a:latin typeface="Times New Roman" panose="02020603050405020304" pitchFamily="18" charset="0"/>
                <a:ea typeface="Times New Roman" panose="02020603050405020304" pitchFamily="18" charset="0"/>
              </a:rPr>
            </a:br>
            <a:endParaRPr lang="en-US" dirty="0"/>
          </a:p>
        </p:txBody>
      </p:sp>
      <p:graphicFrame>
        <p:nvGraphicFramePr>
          <p:cNvPr id="5" name="Content Placeholder 2">
            <a:extLst>
              <a:ext uri="{FF2B5EF4-FFF2-40B4-BE49-F238E27FC236}">
                <a16:creationId xmlns:a16="http://schemas.microsoft.com/office/drawing/2014/main" id="{1D9D420E-041D-0323-7573-A449B0D17B8D}"/>
              </a:ext>
            </a:extLst>
          </p:cNvPr>
          <p:cNvGraphicFramePr>
            <a:graphicFrameLocks noGrp="1"/>
          </p:cNvGraphicFramePr>
          <p:nvPr>
            <p:ph idx="1"/>
            <p:extLst>
              <p:ext uri="{D42A27DB-BD31-4B8C-83A1-F6EECF244321}">
                <p14:modId xmlns:p14="http://schemas.microsoft.com/office/powerpoint/2010/main" val="4269042802"/>
              </p:ext>
            </p:extLst>
          </p:nvPr>
        </p:nvGraphicFramePr>
        <p:xfrm>
          <a:off x="1371599" y="2254103"/>
          <a:ext cx="9486901" cy="39180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47874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screenshot, building&#10;&#10;Description automatically generated">
            <a:extLst>
              <a:ext uri="{FF2B5EF4-FFF2-40B4-BE49-F238E27FC236}">
                <a16:creationId xmlns:a16="http://schemas.microsoft.com/office/drawing/2014/main" id="{CDDB260F-B40D-1669-EB2D-4A75726C538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7850" y="819195"/>
            <a:ext cx="5594350" cy="2577327"/>
          </a:xfrm>
          <a:prstGeom prst="rect">
            <a:avLst/>
          </a:prstGeom>
          <a:noFill/>
          <a:ln>
            <a:noFill/>
          </a:ln>
        </p:spPr>
      </p:pic>
      <p:pic>
        <p:nvPicPr>
          <p:cNvPr id="3" name="Picture 2" descr="A picture containing sky, outdoor, text, cloud&#10;&#10;Description automatically generated">
            <a:extLst>
              <a:ext uri="{FF2B5EF4-FFF2-40B4-BE49-F238E27FC236}">
                <a16:creationId xmlns:a16="http://schemas.microsoft.com/office/drawing/2014/main" id="{BAEA9D88-A312-08EA-9931-8ACE5C96A72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72199" y="819194"/>
            <a:ext cx="5301343" cy="2798591"/>
          </a:xfrm>
          <a:prstGeom prst="rect">
            <a:avLst/>
          </a:prstGeom>
          <a:noFill/>
          <a:ln>
            <a:noFill/>
          </a:ln>
        </p:spPr>
      </p:pic>
      <p:sp>
        <p:nvSpPr>
          <p:cNvPr id="4" name="TextBox 3">
            <a:extLst>
              <a:ext uri="{FF2B5EF4-FFF2-40B4-BE49-F238E27FC236}">
                <a16:creationId xmlns:a16="http://schemas.microsoft.com/office/drawing/2014/main" id="{4DC6EF63-A9DD-2EB6-F841-6A5A2BED82B1}"/>
              </a:ext>
            </a:extLst>
          </p:cNvPr>
          <p:cNvSpPr txBox="1"/>
          <p:nvPr/>
        </p:nvSpPr>
        <p:spPr>
          <a:xfrm>
            <a:off x="478971" y="228600"/>
            <a:ext cx="4996543" cy="369332"/>
          </a:xfrm>
          <a:prstGeom prst="rect">
            <a:avLst/>
          </a:prstGeom>
          <a:noFill/>
        </p:spPr>
        <p:txBody>
          <a:bodyPr wrap="square" rtlCol="0">
            <a:spAutoFit/>
          </a:bodyPr>
          <a:lstStyle/>
          <a:p>
            <a:r>
              <a:rPr lang="en-US" dirty="0"/>
              <a:t>Training Images:</a:t>
            </a:r>
          </a:p>
        </p:txBody>
      </p:sp>
      <p:sp>
        <p:nvSpPr>
          <p:cNvPr id="5" name="TextBox 4">
            <a:extLst>
              <a:ext uri="{FF2B5EF4-FFF2-40B4-BE49-F238E27FC236}">
                <a16:creationId xmlns:a16="http://schemas.microsoft.com/office/drawing/2014/main" id="{BAEA6118-6F5D-2C82-80D9-2C25E1DB86FE}"/>
              </a:ext>
            </a:extLst>
          </p:cNvPr>
          <p:cNvSpPr txBox="1"/>
          <p:nvPr/>
        </p:nvSpPr>
        <p:spPr>
          <a:xfrm>
            <a:off x="577850" y="3461479"/>
            <a:ext cx="4996543" cy="369332"/>
          </a:xfrm>
          <a:prstGeom prst="rect">
            <a:avLst/>
          </a:prstGeom>
          <a:noFill/>
        </p:spPr>
        <p:txBody>
          <a:bodyPr wrap="square" rtlCol="0">
            <a:spAutoFit/>
          </a:bodyPr>
          <a:lstStyle/>
          <a:p>
            <a:r>
              <a:rPr lang="en-US" dirty="0"/>
              <a:t>Testing Images:</a:t>
            </a:r>
          </a:p>
        </p:txBody>
      </p:sp>
      <p:pic>
        <p:nvPicPr>
          <p:cNvPr id="6" name="Picture 5" descr="A picture containing sky, cloud, outdoor, building&#10;&#10;Description automatically generated">
            <a:extLst>
              <a:ext uri="{FF2B5EF4-FFF2-40B4-BE49-F238E27FC236}">
                <a16:creationId xmlns:a16="http://schemas.microsoft.com/office/drawing/2014/main" id="{E4F21545-F803-18A7-6728-52BE3B870FA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0114" y="3875024"/>
            <a:ext cx="5551715" cy="2577327"/>
          </a:xfrm>
          <a:prstGeom prst="rect">
            <a:avLst/>
          </a:prstGeom>
          <a:noFill/>
          <a:ln>
            <a:noFill/>
          </a:ln>
        </p:spPr>
      </p:pic>
      <p:pic>
        <p:nvPicPr>
          <p:cNvPr id="7" name="Picture 6" descr="A picture containing cloud, sky, building, outdoor&#10;&#10;Description automatically generated">
            <a:extLst>
              <a:ext uri="{FF2B5EF4-FFF2-40B4-BE49-F238E27FC236}">
                <a16:creationId xmlns:a16="http://schemas.microsoft.com/office/drawing/2014/main" id="{F4722D77-8A8E-3918-72AC-FFBBC82F36EA}"/>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921828" y="3875024"/>
            <a:ext cx="5551714" cy="2577601"/>
          </a:xfrm>
          <a:prstGeom prst="rect">
            <a:avLst/>
          </a:prstGeom>
          <a:noFill/>
          <a:ln>
            <a:noFill/>
          </a:ln>
        </p:spPr>
      </p:pic>
    </p:spTree>
    <p:extLst>
      <p:ext uri="{BB962C8B-B14F-4D97-AF65-F5344CB8AC3E}">
        <p14:creationId xmlns:p14="http://schemas.microsoft.com/office/powerpoint/2010/main" val="3205667936"/>
      </p:ext>
    </p:extLst>
  </p:cSld>
  <p:clrMapOvr>
    <a:masterClrMapping/>
  </p:clrMapOvr>
</p:sld>
</file>

<file path=ppt/theme/theme1.xml><?xml version="1.0" encoding="utf-8"?>
<a:theme xmlns:a="http://schemas.openxmlformats.org/drawingml/2006/main" name="ClassicFrameVTI">
  <a:themeElements>
    <a:clrScheme name="AnalogousFromLightSeed_2SEEDS">
      <a:dk1>
        <a:srgbClr val="000000"/>
      </a:dk1>
      <a:lt1>
        <a:srgbClr val="FFFFFF"/>
      </a:lt1>
      <a:dk2>
        <a:srgbClr val="413224"/>
      </a:dk2>
      <a:lt2>
        <a:srgbClr val="E2E5E8"/>
      </a:lt2>
      <a:accent1>
        <a:srgbClr val="BB9C7E"/>
      </a:accent1>
      <a:accent2>
        <a:srgbClr val="C69693"/>
      </a:accent2>
      <a:accent3>
        <a:srgbClr val="A6A27C"/>
      </a:accent3>
      <a:accent4>
        <a:srgbClr val="75ACAE"/>
      </a:accent4>
      <a:accent5>
        <a:srgbClr val="86A5BF"/>
      </a:accent5>
      <a:accent6>
        <a:srgbClr val="7E85BB"/>
      </a:accent6>
      <a:hlink>
        <a:srgbClr val="5F84A9"/>
      </a:hlink>
      <a:folHlink>
        <a:srgbClr val="7F7F7F"/>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78803313_win32_fixed.potx" id="{2D08F075-DB59-4E3D-880C-E9F7AA8CC4C3}" vid="{9E803C43-A787-4E92-BEB5-1C9005F6FF04}"/>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3605782-988F-4CA6-AE9C-739D362975CF}">
  <we:reference id="4b785c87-866c-4bad-85d8-5d1ae467ac9a" version="3.9.1.0" store="EXCatalog" storeType="EXCatalog"/>
  <we:alternateReferences>
    <we:reference id="WA104381909" version="3.9.1.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230</TotalTime>
  <Words>956</Words>
  <Application>Microsoft Office PowerPoint</Application>
  <PresentationFormat>Widescreen</PresentationFormat>
  <Paragraphs>71</Paragraphs>
  <Slides>13</Slides>
  <Notes>0</Notes>
  <HiddenSlides>0</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13</vt:i4>
      </vt:variant>
    </vt:vector>
  </HeadingPairs>
  <TitlesOfParts>
    <vt:vector size="25" baseType="lpstr">
      <vt:lpstr>Arial</vt:lpstr>
      <vt:lpstr>Avenir Next LT Pro Demi</vt:lpstr>
      <vt:lpstr>Calibri</vt:lpstr>
      <vt:lpstr>Calibri Light</vt:lpstr>
      <vt:lpstr>Cambria</vt:lpstr>
      <vt:lpstr>Courier New</vt:lpstr>
      <vt:lpstr>Gill Sans MT</vt:lpstr>
      <vt:lpstr>Goudy Old Style</vt:lpstr>
      <vt:lpstr>Times New Roman</vt:lpstr>
      <vt:lpstr>Wingdings</vt:lpstr>
      <vt:lpstr>ClassicFrameVTI</vt:lpstr>
      <vt:lpstr>Office Theme</vt:lpstr>
      <vt:lpstr>Pedestrian Detection in Challenging Scenarios: A Deep Learning Approach on PIE Dataset  </vt:lpstr>
      <vt:lpstr>ABSTRACT </vt:lpstr>
      <vt:lpstr>INTRODUCTION</vt:lpstr>
      <vt:lpstr>LITERATURE REVIEW </vt:lpstr>
      <vt:lpstr>        Dataset   </vt:lpstr>
      <vt:lpstr>Slide 1</vt:lpstr>
      <vt:lpstr>Image Augmentation</vt:lpstr>
      <vt:lpstr>Training and Testing Stages </vt:lpstr>
      <vt:lpstr>PowerPoint Presentation</vt:lpstr>
      <vt:lpstr>Evaluation using IOU metrics:</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PIE: A Large-Scale Dataset and Models for Pedestrian Counting</dc:title>
  <dc:creator>Nuka, Sathya Lahari</dc:creator>
  <cp:lastModifiedBy>Nuka, Sathya Lahari</cp:lastModifiedBy>
  <cp:revision>6</cp:revision>
  <dcterms:created xsi:type="dcterms:W3CDTF">2023-05-14T05:53:16Z</dcterms:created>
  <dcterms:modified xsi:type="dcterms:W3CDTF">2023-05-14T17:04:05Z</dcterms:modified>
</cp:coreProperties>
</file>

<file path=docProps/thumbnail.jpeg>
</file>